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9"/>
  </p:notesMasterIdLst>
  <p:handoutMasterIdLst>
    <p:handoutMasterId r:id="rId20"/>
  </p:handoutMasterIdLst>
  <p:sldIdLst>
    <p:sldId id="1015" r:id="rId2"/>
    <p:sldId id="1101" r:id="rId3"/>
    <p:sldId id="1092" r:id="rId4"/>
    <p:sldId id="1093" r:id="rId5"/>
    <p:sldId id="1126" r:id="rId6"/>
    <p:sldId id="1094" r:id="rId7"/>
    <p:sldId id="1095" r:id="rId8"/>
    <p:sldId id="1122" r:id="rId9"/>
    <p:sldId id="1123" r:id="rId10"/>
    <p:sldId id="1124" r:id="rId11"/>
    <p:sldId id="1125" r:id="rId12"/>
    <p:sldId id="1032" r:id="rId13"/>
    <p:sldId id="1075" r:id="rId14"/>
    <p:sldId id="1127" r:id="rId15"/>
    <p:sldId id="1128" r:id="rId16"/>
    <p:sldId id="1130" r:id="rId17"/>
    <p:sldId id="1114"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Segoe UI" panose="020B0502040204020203" pitchFamily="34" charset="0"/>
      <p:regular r:id="rId25"/>
      <p:bold r:id="rId26"/>
      <p:italic r:id="rId27"/>
      <p:boldItalic r:id="rId28"/>
    </p:embeddedFont>
    <p:embeddedFont>
      <p:font typeface="Open Sans" panose="020B0604020202020204" charset="0"/>
      <p:regular r:id="rId29"/>
      <p:bold r:id="rId30"/>
      <p:italic r:id="rId31"/>
      <p:boldItalic r:id="rId32"/>
    </p:embeddedFont>
  </p:embeddedFontLst>
  <p:defaultTextStyle>
    <a:defPPr>
      <a:defRPr lang="en-US"/>
    </a:defPPr>
    <a:lvl1pPr algn="l" rtl="0" eaLnBrk="0" fontAlgn="base" hangingPunct="0">
      <a:spcBef>
        <a:spcPct val="0"/>
      </a:spcBef>
      <a:spcAft>
        <a:spcPct val="0"/>
      </a:spcAft>
      <a:defRPr kern="1200">
        <a:solidFill>
          <a:schemeClr val="tx1"/>
        </a:solidFill>
        <a:latin typeface="Lato" pitchFamily="34" charset="0"/>
        <a:ea typeface="+mn-ea"/>
        <a:cs typeface="+mn-cs"/>
      </a:defRPr>
    </a:lvl1pPr>
    <a:lvl2pPr marL="457200" algn="l" rtl="0" eaLnBrk="0" fontAlgn="base" hangingPunct="0">
      <a:spcBef>
        <a:spcPct val="0"/>
      </a:spcBef>
      <a:spcAft>
        <a:spcPct val="0"/>
      </a:spcAft>
      <a:defRPr kern="1200">
        <a:solidFill>
          <a:schemeClr val="tx1"/>
        </a:solidFill>
        <a:latin typeface="Lato" pitchFamily="34" charset="0"/>
        <a:ea typeface="+mn-ea"/>
        <a:cs typeface="+mn-cs"/>
      </a:defRPr>
    </a:lvl2pPr>
    <a:lvl3pPr marL="914400" algn="l" rtl="0" eaLnBrk="0" fontAlgn="base" hangingPunct="0">
      <a:spcBef>
        <a:spcPct val="0"/>
      </a:spcBef>
      <a:spcAft>
        <a:spcPct val="0"/>
      </a:spcAft>
      <a:defRPr kern="1200">
        <a:solidFill>
          <a:schemeClr val="tx1"/>
        </a:solidFill>
        <a:latin typeface="Lato" pitchFamily="34" charset="0"/>
        <a:ea typeface="+mn-ea"/>
        <a:cs typeface="+mn-cs"/>
      </a:defRPr>
    </a:lvl3pPr>
    <a:lvl4pPr marL="1371600" algn="l" rtl="0" eaLnBrk="0" fontAlgn="base" hangingPunct="0">
      <a:spcBef>
        <a:spcPct val="0"/>
      </a:spcBef>
      <a:spcAft>
        <a:spcPct val="0"/>
      </a:spcAft>
      <a:defRPr kern="1200">
        <a:solidFill>
          <a:schemeClr val="tx1"/>
        </a:solidFill>
        <a:latin typeface="Lato" pitchFamily="34" charset="0"/>
        <a:ea typeface="+mn-ea"/>
        <a:cs typeface="+mn-cs"/>
      </a:defRPr>
    </a:lvl4pPr>
    <a:lvl5pPr marL="1828800" algn="l" rtl="0" eaLnBrk="0" fontAlgn="base" hangingPunct="0">
      <a:spcBef>
        <a:spcPct val="0"/>
      </a:spcBef>
      <a:spcAft>
        <a:spcPct val="0"/>
      </a:spcAft>
      <a:defRPr kern="1200">
        <a:solidFill>
          <a:schemeClr val="tx1"/>
        </a:solidFill>
        <a:latin typeface="Lato" pitchFamily="34" charset="0"/>
        <a:ea typeface="+mn-ea"/>
        <a:cs typeface="+mn-cs"/>
      </a:defRPr>
    </a:lvl5pPr>
    <a:lvl6pPr marL="2286000" algn="l" defTabSz="914400" rtl="0" eaLnBrk="1" latinLnBrk="0" hangingPunct="1">
      <a:defRPr kern="1200">
        <a:solidFill>
          <a:schemeClr val="tx1"/>
        </a:solidFill>
        <a:latin typeface="Lato" pitchFamily="34" charset="0"/>
        <a:ea typeface="+mn-ea"/>
        <a:cs typeface="+mn-cs"/>
      </a:defRPr>
    </a:lvl6pPr>
    <a:lvl7pPr marL="2743200" algn="l" defTabSz="914400" rtl="0" eaLnBrk="1" latinLnBrk="0" hangingPunct="1">
      <a:defRPr kern="1200">
        <a:solidFill>
          <a:schemeClr val="tx1"/>
        </a:solidFill>
        <a:latin typeface="Lato" pitchFamily="34" charset="0"/>
        <a:ea typeface="+mn-ea"/>
        <a:cs typeface="+mn-cs"/>
      </a:defRPr>
    </a:lvl7pPr>
    <a:lvl8pPr marL="3200400" algn="l" defTabSz="914400" rtl="0" eaLnBrk="1" latinLnBrk="0" hangingPunct="1">
      <a:defRPr kern="1200">
        <a:solidFill>
          <a:schemeClr val="tx1"/>
        </a:solidFill>
        <a:latin typeface="Lato" pitchFamily="34" charset="0"/>
        <a:ea typeface="+mn-ea"/>
        <a:cs typeface="+mn-cs"/>
      </a:defRPr>
    </a:lvl8pPr>
    <a:lvl9pPr marL="3657600" algn="l" defTabSz="914400" rtl="0" eaLnBrk="1" latinLnBrk="0" hangingPunct="1">
      <a:defRPr kern="1200">
        <a:solidFill>
          <a:schemeClr val="tx1"/>
        </a:solidFill>
        <a:latin typeface="Lato"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08" userDrawn="1">
          <p15:clr>
            <a:srgbClr val="A4A3A4"/>
          </p15:clr>
        </p15:guide>
        <p15:guide id="4" orient="horz" pos="3888" userDrawn="1">
          <p15:clr>
            <a:srgbClr val="A4A3A4"/>
          </p15:clr>
        </p15:guide>
        <p15:guide id="5" pos="384" userDrawn="1">
          <p15:clr>
            <a:srgbClr val="A4A3A4"/>
          </p15:clr>
        </p15:guide>
        <p15:guide id="6" pos="7296" userDrawn="1">
          <p15:clr>
            <a:srgbClr val="A4A3A4"/>
          </p15:clr>
        </p15:guide>
        <p15:guide id="7" pos="552" userDrawn="1">
          <p15:clr>
            <a:srgbClr val="A4A3A4"/>
          </p15:clr>
        </p15:guide>
        <p15:guide id="8" pos="7128" userDrawn="1">
          <p15:clr>
            <a:srgbClr val="A4A3A4"/>
          </p15:clr>
        </p15:guide>
        <p15:guide id="9" orient="horz" pos="3312" userDrawn="1">
          <p15:clr>
            <a:srgbClr val="A4A3A4"/>
          </p15:clr>
        </p15:guide>
        <p15:guide id="10" orient="horz" pos="4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dh12" initials="h" lastIdx="18" clrIdx="0">
    <p:extLst>
      <p:ext uri="{19B8F6BF-5375-455C-9EA6-DF929625EA0E}">
        <p15:presenceInfo xmlns:p15="http://schemas.microsoft.com/office/powerpoint/2012/main" userId="S-1-5-21-1978076751-3396122582-1341001408-122523" providerId="AD"/>
      </p:ext>
    </p:extLst>
  </p:cmAuthor>
  <p:cmAuthor id="2" name="vuta2" initials="v" lastIdx="1" clrIdx="1">
    <p:extLst>
      <p:ext uri="{19B8F6BF-5375-455C-9EA6-DF929625EA0E}">
        <p15:presenceInfo xmlns:p15="http://schemas.microsoft.com/office/powerpoint/2012/main" userId="S-1-5-21-1978076751-3396122582-1341001408-133478" providerId="AD"/>
      </p:ext>
    </p:extLst>
  </p:cmAuthor>
  <p:cmAuthor id="3" name="kientt32" initials="k" lastIdx="1" clrIdx="2">
    <p:extLst>
      <p:ext uri="{19B8F6BF-5375-455C-9EA6-DF929625EA0E}">
        <p15:presenceInfo xmlns:p15="http://schemas.microsoft.com/office/powerpoint/2012/main" userId="kientt32" providerId="None"/>
      </p:ext>
    </p:extLst>
  </p:cmAuthor>
  <p:cmAuthor id="5" name="MyLTH@viettelgroup.viettelad.com" initials="M" lastIdx="1" clrIdx="3">
    <p:extLst>
      <p:ext uri="{19B8F6BF-5375-455C-9EA6-DF929625EA0E}">
        <p15:presenceInfo xmlns:p15="http://schemas.microsoft.com/office/powerpoint/2012/main" userId="S-1-5-21-1978076751-3396122582-1341001408-11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909"/>
    <a:srgbClr val="E3092B"/>
    <a:srgbClr val="F15E67"/>
    <a:srgbClr val="2C3E50"/>
    <a:srgbClr val="A6BACE"/>
    <a:srgbClr val="FFAFAF"/>
    <a:srgbClr val="E61423"/>
    <a:srgbClr val="7090B0"/>
    <a:srgbClr val="000000"/>
    <a:srgbClr val="C511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15" autoAdjust="0"/>
    <p:restoredTop sz="95455" autoAdjust="0"/>
  </p:normalViewPr>
  <p:slideViewPr>
    <p:cSldViewPr snapToGrid="0">
      <p:cViewPr varScale="1">
        <p:scale>
          <a:sx n="116" d="100"/>
          <a:sy n="116" d="100"/>
        </p:scale>
        <p:origin x="444" y="96"/>
      </p:cViewPr>
      <p:guideLst>
        <p:guide orient="horz" pos="2160"/>
        <p:guide pos="3840"/>
        <p:guide orient="horz" pos="1008"/>
        <p:guide orient="horz" pos="3888"/>
        <p:guide pos="384"/>
        <p:guide pos="7296"/>
        <p:guide pos="552"/>
        <p:guide pos="7128"/>
        <p:guide orient="horz" pos="3312"/>
        <p:guide orient="horz" pos="432"/>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54BF7E-96D4-4352-BE6B-6A56CDF41FB4}" type="datetimeFigureOut">
              <a:rPr lang="en-US" smtClean="0"/>
              <a:t>4/20/2021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35A6E0-6936-490B-BC9C-3AF37279F9AF}" type="slidenum">
              <a:rPr lang="en-US" smtClean="0"/>
              <a:t>‹#›</a:t>
            </a:fld>
            <a:endParaRPr lang="en-US"/>
          </a:p>
        </p:txBody>
      </p:sp>
    </p:spTree>
    <p:extLst>
      <p:ext uri="{BB962C8B-B14F-4D97-AF65-F5344CB8AC3E}">
        <p14:creationId xmlns:p14="http://schemas.microsoft.com/office/powerpoint/2010/main" val="11361058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C0E6C44-05B4-48F1-942E-0649089046AD}" type="datetimeFigureOut">
              <a:rPr lang="en-US"/>
              <a:pPr>
                <a:defRPr/>
              </a:pPr>
              <a:t>4/20/2021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F8BD621-9FC3-431A-897B-5A42A3637ED3}" type="slidenum">
              <a:rPr lang="en-US"/>
              <a:pPr>
                <a:defRPr/>
              </a:pPr>
              <a:t>‹#›</a:t>
            </a:fld>
            <a:endParaRPr lang="en-US"/>
          </a:p>
        </p:txBody>
      </p:sp>
    </p:spTree>
    <p:extLst>
      <p:ext uri="{BB962C8B-B14F-4D97-AF65-F5344CB8AC3E}">
        <p14:creationId xmlns:p14="http://schemas.microsoft.com/office/powerpoint/2010/main" val="302586801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3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27895"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8" name="Picture Placeholder 6"/>
          <p:cNvSpPr>
            <a:spLocks noGrp="1"/>
          </p:cNvSpPr>
          <p:nvPr>
            <p:ph type="pic" sz="quarter" idx="11"/>
          </p:nvPr>
        </p:nvSpPr>
        <p:spPr>
          <a:xfrm>
            <a:off x="2401883"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9" name="Picture Placeholder 6"/>
          <p:cNvSpPr>
            <a:spLocks noGrp="1"/>
          </p:cNvSpPr>
          <p:nvPr>
            <p:ph type="pic" sz="quarter" idx="12"/>
          </p:nvPr>
        </p:nvSpPr>
        <p:spPr>
          <a:xfrm>
            <a:off x="527895"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0" name="Picture Placeholder 6"/>
          <p:cNvSpPr>
            <a:spLocks noGrp="1"/>
          </p:cNvSpPr>
          <p:nvPr>
            <p:ph type="pic" sz="quarter" idx="13"/>
          </p:nvPr>
        </p:nvSpPr>
        <p:spPr>
          <a:xfrm>
            <a:off x="2401883"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626518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3791" y="53160"/>
            <a:ext cx="5665204" cy="3375840"/>
          </a:xfrm>
          <a:prstGeom prst="rect">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1"/>
          </p:nvPr>
        </p:nvSpPr>
        <p:spPr>
          <a:xfrm>
            <a:off x="5782161" y="53160"/>
            <a:ext cx="2309219" cy="3375840"/>
          </a:xfrm>
          <a:prstGeom prst="rect">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0" name="Picture Placeholder 7"/>
          <p:cNvSpPr>
            <a:spLocks noGrp="1"/>
          </p:cNvSpPr>
          <p:nvPr>
            <p:ph type="pic" sz="quarter" idx="12"/>
          </p:nvPr>
        </p:nvSpPr>
        <p:spPr>
          <a:xfrm>
            <a:off x="8144544" y="53160"/>
            <a:ext cx="3996656" cy="3375840"/>
          </a:xfrm>
          <a:prstGeom prst="rect">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1" name="Picture Placeholder 7"/>
          <p:cNvSpPr>
            <a:spLocks noGrp="1"/>
          </p:cNvSpPr>
          <p:nvPr>
            <p:ph type="pic" sz="quarter" idx="13"/>
          </p:nvPr>
        </p:nvSpPr>
        <p:spPr>
          <a:xfrm>
            <a:off x="3129514" y="3482160"/>
            <a:ext cx="2599481" cy="3290780"/>
          </a:xfrm>
          <a:prstGeom prst="rect">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2" name="Picture Placeholder 7"/>
          <p:cNvSpPr>
            <a:spLocks noGrp="1"/>
          </p:cNvSpPr>
          <p:nvPr>
            <p:ph type="pic" sz="quarter" idx="14"/>
          </p:nvPr>
        </p:nvSpPr>
        <p:spPr>
          <a:xfrm>
            <a:off x="63788" y="3482160"/>
            <a:ext cx="2998389" cy="3290780"/>
          </a:xfrm>
          <a:prstGeom prst="rect">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43697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0"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1" name="Picture Placeholder 6"/>
          <p:cNvSpPr>
            <a:spLocks noGrp="1"/>
          </p:cNvSpPr>
          <p:nvPr>
            <p:ph type="pic" sz="quarter" idx="11"/>
          </p:nvPr>
        </p:nvSpPr>
        <p:spPr>
          <a:xfrm>
            <a:off x="2" y="3429000"/>
            <a:ext cx="3351439"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2" name="Picture Placeholder 6"/>
          <p:cNvSpPr>
            <a:spLocks noGrp="1"/>
          </p:cNvSpPr>
          <p:nvPr>
            <p:ph type="pic" sz="quarter" idx="12"/>
          </p:nvPr>
        </p:nvSpPr>
        <p:spPr>
          <a:xfrm>
            <a:off x="6094637" y="3429000"/>
            <a:ext cx="6097363"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3" name="Picture Placeholder 6"/>
          <p:cNvSpPr>
            <a:spLocks noGrp="1"/>
          </p:cNvSpPr>
          <p:nvPr>
            <p:ph type="pic" sz="quarter" idx="13"/>
          </p:nvPr>
        </p:nvSpPr>
        <p:spPr>
          <a:xfrm>
            <a:off x="4211655" y="4751918"/>
            <a:ext cx="1024128" cy="1024128"/>
          </a:xfrm>
          <a:prstGeom prst="ellipse">
            <a:avLst/>
          </a:prstGeom>
          <a:solidFill>
            <a:schemeClr val="bg1">
              <a:lumMod val="85000"/>
            </a:schemeClr>
          </a:solidFill>
          <a:ln>
            <a:solidFill>
              <a:schemeClr val="bg1"/>
            </a:solidFill>
          </a:ln>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32430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duct Image">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876300" y="1152569"/>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7" name="Picture Placeholder 4"/>
          <p:cNvSpPr>
            <a:spLocks noGrp="1"/>
          </p:cNvSpPr>
          <p:nvPr>
            <p:ph type="pic" sz="quarter" idx="11"/>
          </p:nvPr>
        </p:nvSpPr>
        <p:spPr>
          <a:xfrm>
            <a:off x="876300" y="3709878"/>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797595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duct Image #2">
    <p:spTree>
      <p:nvGrpSpPr>
        <p:cNvPr id="1" name=""/>
        <p:cNvGrpSpPr/>
        <p:nvPr/>
      </p:nvGrpSpPr>
      <p:grpSpPr>
        <a:xfrm>
          <a:off x="0" y="0"/>
          <a:ext cx="0" cy="0"/>
          <a:chOff x="0" y="0"/>
          <a:chExt cx="0" cy="0"/>
        </a:xfrm>
      </p:grpSpPr>
      <p:sp>
        <p:nvSpPr>
          <p:cNvPr id="5" name="Picture Placeholder 12"/>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6" name="Picture Placeholder 14"/>
          <p:cNvSpPr>
            <a:spLocks noGrp="1"/>
          </p:cNvSpPr>
          <p:nvPr>
            <p:ph type="pic" sz="quarter" idx="11"/>
          </p:nvPr>
        </p:nvSpPr>
        <p:spPr>
          <a:xfrm>
            <a:off x="1115863"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7" name="Picture Placeholder 14"/>
          <p:cNvSpPr>
            <a:spLocks noGrp="1"/>
          </p:cNvSpPr>
          <p:nvPr>
            <p:ph type="pic" sz="quarter" idx="12"/>
          </p:nvPr>
        </p:nvSpPr>
        <p:spPr>
          <a:xfrm>
            <a:off x="3607560"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8" name="Picture Placeholder 14"/>
          <p:cNvSpPr>
            <a:spLocks noGrp="1"/>
          </p:cNvSpPr>
          <p:nvPr>
            <p:ph type="pic" sz="quarter" idx="13"/>
          </p:nvPr>
        </p:nvSpPr>
        <p:spPr>
          <a:xfrm>
            <a:off x="6109447"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4"/>
          <p:cNvSpPr>
            <a:spLocks noGrp="1"/>
          </p:cNvSpPr>
          <p:nvPr>
            <p:ph type="pic" sz="quarter" idx="14"/>
          </p:nvPr>
        </p:nvSpPr>
        <p:spPr>
          <a:xfrm>
            <a:off x="8601144"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90507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rcular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9"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3"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3544602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ular &amp; Box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9"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3"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3" name="Picture Placeholder 15"/>
          <p:cNvSpPr>
            <a:spLocks noGrp="1"/>
          </p:cNvSpPr>
          <p:nvPr>
            <p:ph type="pic" sz="quarter" idx="15"/>
          </p:nvPr>
        </p:nvSpPr>
        <p:spPr>
          <a:xfrm>
            <a:off x="1003243"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4" name="Picture Placeholder 15"/>
          <p:cNvSpPr>
            <a:spLocks noGrp="1"/>
          </p:cNvSpPr>
          <p:nvPr>
            <p:ph type="pic" sz="quarter" idx="16"/>
          </p:nvPr>
        </p:nvSpPr>
        <p:spPr>
          <a:xfrm>
            <a:off x="3319168"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5" name="Picture Placeholder 15"/>
          <p:cNvSpPr>
            <a:spLocks noGrp="1"/>
          </p:cNvSpPr>
          <p:nvPr>
            <p:ph type="pic" sz="quarter" idx="17"/>
          </p:nvPr>
        </p:nvSpPr>
        <p:spPr>
          <a:xfrm>
            <a:off x="5642507"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6" name="Picture Placeholder 15"/>
          <p:cNvSpPr>
            <a:spLocks noGrp="1"/>
          </p:cNvSpPr>
          <p:nvPr>
            <p:ph type="pic" sz="quarter" idx="18"/>
          </p:nvPr>
        </p:nvSpPr>
        <p:spPr>
          <a:xfrm>
            <a:off x="7958432"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7" name="Picture Placeholder 15"/>
          <p:cNvSpPr>
            <a:spLocks noGrp="1"/>
          </p:cNvSpPr>
          <p:nvPr>
            <p:ph type="pic" sz="quarter" idx="19"/>
          </p:nvPr>
        </p:nvSpPr>
        <p:spPr>
          <a:xfrm>
            <a:off x="10281771"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100555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789103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Image's">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2136447"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5" name="Picture Placeholder 13"/>
          <p:cNvSpPr>
            <a:spLocks noGrp="1"/>
          </p:cNvSpPr>
          <p:nvPr>
            <p:ph type="pic" sz="quarter" idx="11"/>
          </p:nvPr>
        </p:nvSpPr>
        <p:spPr>
          <a:xfrm>
            <a:off x="5081665"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6" name="Picture Placeholder 13"/>
          <p:cNvSpPr>
            <a:spLocks noGrp="1"/>
          </p:cNvSpPr>
          <p:nvPr>
            <p:ph type="pic" sz="quarter" idx="12"/>
          </p:nvPr>
        </p:nvSpPr>
        <p:spPr>
          <a:xfrm>
            <a:off x="8026883"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7" name="Picture Placeholder 13"/>
          <p:cNvSpPr>
            <a:spLocks noGrp="1"/>
          </p:cNvSpPr>
          <p:nvPr>
            <p:ph type="pic" sz="quarter" idx="13"/>
          </p:nvPr>
        </p:nvSpPr>
        <p:spPr>
          <a:xfrm>
            <a:off x="219994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8" name="Picture Placeholder 13"/>
          <p:cNvSpPr>
            <a:spLocks noGrp="1"/>
          </p:cNvSpPr>
          <p:nvPr>
            <p:ph type="pic" sz="quarter" idx="14"/>
          </p:nvPr>
        </p:nvSpPr>
        <p:spPr>
          <a:xfrm>
            <a:off x="318419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9" name="Picture Placeholder 13"/>
          <p:cNvSpPr>
            <a:spLocks noGrp="1"/>
          </p:cNvSpPr>
          <p:nvPr>
            <p:ph type="pic" sz="quarter" idx="15"/>
          </p:nvPr>
        </p:nvSpPr>
        <p:spPr>
          <a:xfrm>
            <a:off x="514516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0" name="Picture Placeholder 13"/>
          <p:cNvSpPr>
            <a:spLocks noGrp="1"/>
          </p:cNvSpPr>
          <p:nvPr>
            <p:ph type="pic" sz="quarter" idx="16"/>
          </p:nvPr>
        </p:nvSpPr>
        <p:spPr>
          <a:xfrm>
            <a:off x="612941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1" name="Picture Placeholder 13"/>
          <p:cNvSpPr>
            <a:spLocks noGrp="1"/>
          </p:cNvSpPr>
          <p:nvPr>
            <p:ph type="pic" sz="quarter" idx="17"/>
          </p:nvPr>
        </p:nvSpPr>
        <p:spPr>
          <a:xfrm>
            <a:off x="809038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2" name="Picture Placeholder 13"/>
          <p:cNvSpPr>
            <a:spLocks noGrp="1"/>
          </p:cNvSpPr>
          <p:nvPr>
            <p:ph type="pic" sz="quarter" idx="18"/>
          </p:nvPr>
        </p:nvSpPr>
        <p:spPr>
          <a:xfrm>
            <a:off x="907463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2878001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2367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3" name="Oval 2"/>
          <p:cNvSpPr/>
          <p:nvPr userDrawn="1"/>
        </p:nvSpPr>
        <p:spPr>
          <a:xfrm>
            <a:off x="5089527" y="617538"/>
            <a:ext cx="2012951" cy="20129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Segoe UI" panose="020B0502040204020203" pitchFamily="34" charset="0"/>
              <a:cs typeface="Segoe UI" panose="020B0502040204020203" pitchFamily="34" charset="0"/>
            </a:endParaRPr>
          </a:p>
        </p:txBody>
      </p:sp>
      <p:sp>
        <p:nvSpPr>
          <p:cNvPr id="7" name="Picture Placeholder 7"/>
          <p:cNvSpPr>
            <a:spLocks noGrp="1"/>
          </p:cNvSpPr>
          <p:nvPr>
            <p:ph type="pic" sz="quarter" idx="10"/>
          </p:nvPr>
        </p:nvSpPr>
        <p:spPr>
          <a:xfrm>
            <a:off x="5181600" y="709613"/>
            <a:ext cx="1828800" cy="1828800"/>
          </a:xfrm>
          <a:prstGeom prst="ellipse">
            <a:avLst/>
          </a:prstGeom>
          <a:solidFill>
            <a:schemeClr val="bg1">
              <a:lumMod val="85000"/>
            </a:schemeClr>
          </a:solidFill>
          <a:ln>
            <a:noFill/>
          </a:ln>
        </p:spPr>
        <p:txBody>
          <a:bodyPr/>
          <a:lstStyle>
            <a:lvl1pPr marL="0" indent="0">
              <a:buNone/>
              <a:defRPr sz="1000"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255563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749779" y="1670756"/>
            <a:ext cx="2494844" cy="3330222"/>
          </a:xfrm>
          <a:prstGeom prst="rect">
            <a:avLst/>
          </a:prstGeom>
        </p:spPr>
        <p:txBody>
          <a:bodyPr/>
          <a:lstStyle>
            <a:lvl1pPr marL="0" indent="0">
              <a:buFontTx/>
              <a:buNone/>
              <a:defRPr/>
            </a:lvl1pPr>
          </a:lstStyle>
          <a:p>
            <a:pPr lvl="0"/>
            <a:r>
              <a:rPr lang="en-US" noProof="0"/>
              <a:t>Click icon to add picture</a:t>
            </a:r>
          </a:p>
        </p:txBody>
      </p:sp>
    </p:spTree>
    <p:extLst>
      <p:ext uri="{BB962C8B-B14F-4D97-AF65-F5344CB8AC3E}">
        <p14:creationId xmlns:p14="http://schemas.microsoft.com/office/powerpoint/2010/main" val="2436625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027133" y="1972901"/>
            <a:ext cx="2031471" cy="3548642"/>
          </a:xfrm>
          <a:prstGeom prst="rect">
            <a:avLst/>
          </a:prstGeom>
        </p:spPr>
        <p:txBody>
          <a:bodyPr/>
          <a:lstStyle/>
          <a:p>
            <a:pPr lvl="0"/>
            <a:endParaRPr lang="en-US" noProof="0"/>
          </a:p>
        </p:txBody>
      </p:sp>
    </p:spTree>
    <p:extLst>
      <p:ext uri="{BB962C8B-B14F-4D97-AF65-F5344CB8AC3E}">
        <p14:creationId xmlns:p14="http://schemas.microsoft.com/office/powerpoint/2010/main" val="40984200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103771" y="1677295"/>
            <a:ext cx="4424616" cy="4424614"/>
          </a:xfrm>
          <a:prstGeom prst="ellipse">
            <a:avLst/>
          </a:prstGeom>
        </p:spPr>
        <p:txBody>
          <a:bodyPr/>
          <a:lstStyle/>
          <a:p>
            <a:pPr lvl="0"/>
            <a:endParaRPr lang="en-US" noProof="0" dirty="0"/>
          </a:p>
        </p:txBody>
      </p:sp>
    </p:spTree>
    <p:extLst>
      <p:ext uri="{BB962C8B-B14F-4D97-AF65-F5344CB8AC3E}">
        <p14:creationId xmlns:p14="http://schemas.microsoft.com/office/powerpoint/2010/main" val="1184290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9664" y="2048127"/>
            <a:ext cx="2263149" cy="3332951"/>
          </a:xfrm>
          <a:prstGeom prst="rect">
            <a:avLst/>
          </a:prstGeom>
        </p:spPr>
        <p:txBody>
          <a:bodyPr/>
          <a:lstStyle/>
          <a:p>
            <a:pPr lvl="0"/>
            <a:endParaRPr lang="en-US" noProof="0"/>
          </a:p>
        </p:txBody>
      </p:sp>
    </p:spTree>
    <p:extLst>
      <p:ext uri="{BB962C8B-B14F-4D97-AF65-F5344CB8AC3E}">
        <p14:creationId xmlns:p14="http://schemas.microsoft.com/office/powerpoint/2010/main" val="6640013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63715" y="2095503"/>
            <a:ext cx="4073525" cy="2532063"/>
          </a:xfrm>
          <a:prstGeom prst="rect">
            <a:avLst/>
          </a:prstGeom>
        </p:spPr>
        <p:txBody>
          <a:bodyPr/>
          <a:lstStyle/>
          <a:p>
            <a:pPr lvl="0"/>
            <a:endParaRPr lang="en-US" noProof="0"/>
          </a:p>
        </p:txBody>
      </p:sp>
    </p:spTree>
    <p:extLst>
      <p:ext uri="{BB962C8B-B14F-4D97-AF65-F5344CB8AC3E}">
        <p14:creationId xmlns:p14="http://schemas.microsoft.com/office/powerpoint/2010/main" val="617724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Freeform 76"/>
          <p:cNvSpPr>
            <a:spLocks noEditPoints="1"/>
          </p:cNvSpPr>
          <p:nvPr userDrawn="1"/>
        </p:nvSpPr>
        <p:spPr bwMode="auto">
          <a:xfrm>
            <a:off x="871539" y="1927225"/>
            <a:ext cx="2959100" cy="3840163"/>
          </a:xfrm>
          <a:custGeom>
            <a:avLst/>
            <a:gdLst>
              <a:gd name="T0" fmla="*/ 2147483646 w 580"/>
              <a:gd name="T1" fmla="*/ 2147483646 h 753"/>
              <a:gd name="T2" fmla="*/ 2147483646 w 580"/>
              <a:gd name="T3" fmla="*/ 0 h 753"/>
              <a:gd name="T4" fmla="*/ 2147483646 w 580"/>
              <a:gd name="T5" fmla="*/ 0 h 753"/>
              <a:gd name="T6" fmla="*/ 0 w 580"/>
              <a:gd name="T7" fmla="*/ 2147483646 h 753"/>
              <a:gd name="T8" fmla="*/ 0 w 580"/>
              <a:gd name="T9" fmla="*/ 2147483646 h 753"/>
              <a:gd name="T10" fmla="*/ 2147483646 w 580"/>
              <a:gd name="T11" fmla="*/ 2147483646 h 753"/>
              <a:gd name="T12" fmla="*/ 2147483646 w 580"/>
              <a:gd name="T13" fmla="*/ 2147483646 h 753"/>
              <a:gd name="T14" fmla="*/ 2147483646 w 580"/>
              <a:gd name="T15" fmla="*/ 2147483646 h 753"/>
              <a:gd name="T16" fmla="*/ 2147483646 w 580"/>
              <a:gd name="T17" fmla="*/ 2147483646 h 753"/>
              <a:gd name="T18" fmla="*/ 2147483646 w 580"/>
              <a:gd name="T19" fmla="*/ 2147483646 h 753"/>
              <a:gd name="T20" fmla="*/ 2147483646 w 580"/>
              <a:gd name="T21" fmla="*/ 2147483646 h 753"/>
              <a:gd name="T22" fmla="*/ 2147483646 w 580"/>
              <a:gd name="T23" fmla="*/ 2147483646 h 753"/>
              <a:gd name="T24" fmla="*/ 2147483646 w 580"/>
              <a:gd name="T25" fmla="*/ 2147483646 h 753"/>
              <a:gd name="T26" fmla="*/ 2147483646 w 580"/>
              <a:gd name="T27" fmla="*/ 2147483646 h 7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0" h="753">
                <a:moveTo>
                  <a:pt x="580" y="31"/>
                </a:moveTo>
                <a:cubicBezTo>
                  <a:pt x="580" y="14"/>
                  <a:pt x="566" y="0"/>
                  <a:pt x="550" y="0"/>
                </a:cubicBezTo>
                <a:cubicBezTo>
                  <a:pt x="30" y="0"/>
                  <a:pt x="30" y="0"/>
                  <a:pt x="30" y="0"/>
                </a:cubicBezTo>
                <a:cubicBezTo>
                  <a:pt x="13" y="0"/>
                  <a:pt x="0" y="14"/>
                  <a:pt x="0" y="31"/>
                </a:cubicBezTo>
                <a:cubicBezTo>
                  <a:pt x="0" y="723"/>
                  <a:pt x="0" y="723"/>
                  <a:pt x="0" y="723"/>
                </a:cubicBezTo>
                <a:cubicBezTo>
                  <a:pt x="0" y="740"/>
                  <a:pt x="13" y="753"/>
                  <a:pt x="30" y="753"/>
                </a:cubicBezTo>
                <a:cubicBezTo>
                  <a:pt x="550" y="753"/>
                  <a:pt x="550" y="753"/>
                  <a:pt x="550" y="753"/>
                </a:cubicBezTo>
                <a:cubicBezTo>
                  <a:pt x="566" y="753"/>
                  <a:pt x="580" y="740"/>
                  <a:pt x="580" y="723"/>
                </a:cubicBezTo>
                <a:lnTo>
                  <a:pt x="580" y="31"/>
                </a:lnTo>
                <a:close/>
                <a:moveTo>
                  <a:pt x="520" y="689"/>
                </a:moveTo>
                <a:cubicBezTo>
                  <a:pt x="57" y="689"/>
                  <a:pt x="57" y="689"/>
                  <a:pt x="57" y="689"/>
                </a:cubicBezTo>
                <a:cubicBezTo>
                  <a:pt x="57" y="66"/>
                  <a:pt x="57" y="66"/>
                  <a:pt x="57" y="66"/>
                </a:cubicBezTo>
                <a:cubicBezTo>
                  <a:pt x="520" y="66"/>
                  <a:pt x="520" y="66"/>
                  <a:pt x="520" y="66"/>
                </a:cubicBezTo>
                <a:lnTo>
                  <a:pt x="520" y="68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Rectangle 68"/>
          <p:cNvSpPr>
            <a:spLocks noChangeArrowheads="1"/>
          </p:cNvSpPr>
          <p:nvPr userDrawn="1"/>
        </p:nvSpPr>
        <p:spPr bwMode="auto">
          <a:xfrm>
            <a:off x="1068388" y="2205042"/>
            <a:ext cx="2565400" cy="3271837"/>
          </a:xfrm>
          <a:prstGeom prst="rect">
            <a:avLst/>
          </a:prstGeom>
          <a:solidFill>
            <a:schemeClr val="bg1">
              <a:lumMod val="85000"/>
            </a:schemeClr>
          </a:solidFill>
          <a:ln>
            <a:noFill/>
          </a:ln>
        </p:spPr>
        <p:txBody>
          <a:bodyPr/>
          <a:lstStyle/>
          <a:p>
            <a:pPr eaLnBrk="1" fontAlgn="auto" hangingPunct="1">
              <a:spcBef>
                <a:spcPts val="0"/>
              </a:spcBef>
              <a:spcAft>
                <a:spcPts val="0"/>
              </a:spcAft>
              <a:defRPr/>
            </a:pPr>
            <a:endParaRPr lang="en-US">
              <a:latin typeface="+mn-lt"/>
            </a:endParaRPr>
          </a:p>
        </p:txBody>
      </p:sp>
      <p:sp>
        <p:nvSpPr>
          <p:cNvPr id="14" name="Picture Placeholder 13"/>
          <p:cNvSpPr>
            <a:spLocks noGrp="1"/>
          </p:cNvSpPr>
          <p:nvPr>
            <p:ph type="pic" sz="quarter" idx="10"/>
          </p:nvPr>
        </p:nvSpPr>
        <p:spPr>
          <a:xfrm>
            <a:off x="1068489" y="2205781"/>
            <a:ext cx="2565907" cy="3271566"/>
          </a:xfrm>
          <a:prstGeom prst="rect">
            <a:avLst/>
          </a:prstGeom>
        </p:spPr>
        <p:txBody>
          <a:bodyPr/>
          <a:lstStyle/>
          <a:p>
            <a:pPr lvl="0"/>
            <a:endParaRPr lang="en-US" noProof="0"/>
          </a:p>
        </p:txBody>
      </p:sp>
      <p:sp>
        <p:nvSpPr>
          <p:cNvPr id="16" name="Picture Placeholder 15"/>
          <p:cNvSpPr>
            <a:spLocks noGrp="1"/>
          </p:cNvSpPr>
          <p:nvPr>
            <p:ph type="pic" sz="quarter" idx="11"/>
          </p:nvPr>
        </p:nvSpPr>
        <p:spPr>
          <a:xfrm>
            <a:off x="3201355" y="3350572"/>
            <a:ext cx="1402519" cy="2062700"/>
          </a:xfrm>
          <a:prstGeom prst="rect">
            <a:avLst/>
          </a:prstGeom>
        </p:spPr>
        <p:txBody>
          <a:bodyPr/>
          <a:lstStyle/>
          <a:p>
            <a:pPr lvl="0"/>
            <a:endParaRPr lang="en-US" noProof="0" dirty="0"/>
          </a:p>
        </p:txBody>
      </p:sp>
    </p:spTree>
    <p:extLst>
      <p:ext uri="{BB962C8B-B14F-4D97-AF65-F5344CB8AC3E}">
        <p14:creationId xmlns:p14="http://schemas.microsoft.com/office/powerpoint/2010/main" val="1345974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71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ingle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09602" y="687982"/>
            <a:ext cx="10706100" cy="4569818"/>
          </a:xfrm>
          <a:prstGeom prst="rect">
            <a:avLst/>
          </a:prstGeom>
        </p:spPr>
      </p:sp>
    </p:spTree>
    <p:extLst>
      <p:ext uri="{BB962C8B-B14F-4D97-AF65-F5344CB8AC3E}">
        <p14:creationId xmlns:p14="http://schemas.microsoft.com/office/powerpoint/2010/main" val="158394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s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147719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3" name="Picture Placeholder 7"/>
          <p:cNvSpPr>
            <a:spLocks noGrp="1"/>
          </p:cNvSpPr>
          <p:nvPr>
            <p:ph type="pic" sz="quarter" idx="11"/>
          </p:nvPr>
        </p:nvSpPr>
        <p:spPr>
          <a:xfrm>
            <a:off x="392610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Picture Placeholder 7"/>
          <p:cNvSpPr>
            <a:spLocks noGrp="1"/>
          </p:cNvSpPr>
          <p:nvPr>
            <p:ph type="pic" sz="quarter" idx="12"/>
          </p:nvPr>
        </p:nvSpPr>
        <p:spPr>
          <a:xfrm>
            <a:off x="637501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5" name="Picture Placeholder 7"/>
          <p:cNvSpPr>
            <a:spLocks noGrp="1"/>
          </p:cNvSpPr>
          <p:nvPr>
            <p:ph type="pic" sz="quarter" idx="13"/>
          </p:nvPr>
        </p:nvSpPr>
        <p:spPr>
          <a:xfrm>
            <a:off x="882392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6" name="Picture Placeholder 7"/>
          <p:cNvSpPr>
            <a:spLocks noGrp="1"/>
          </p:cNvSpPr>
          <p:nvPr>
            <p:ph type="pic" sz="quarter" idx="14"/>
          </p:nvPr>
        </p:nvSpPr>
        <p:spPr>
          <a:xfrm>
            <a:off x="147719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7" name="Picture Placeholder 7"/>
          <p:cNvSpPr>
            <a:spLocks noGrp="1"/>
          </p:cNvSpPr>
          <p:nvPr>
            <p:ph type="pic" sz="quarter" idx="15"/>
          </p:nvPr>
        </p:nvSpPr>
        <p:spPr>
          <a:xfrm>
            <a:off x="392610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8" name="Picture Placeholder 7"/>
          <p:cNvSpPr>
            <a:spLocks noGrp="1"/>
          </p:cNvSpPr>
          <p:nvPr>
            <p:ph type="pic" sz="quarter" idx="16"/>
          </p:nvPr>
        </p:nvSpPr>
        <p:spPr>
          <a:xfrm>
            <a:off x="637501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7"/>
          </p:nvPr>
        </p:nvSpPr>
        <p:spPr>
          <a:xfrm>
            <a:off x="882392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481759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526501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609600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872420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 name="Picture Placeholder 6"/>
          <p:cNvSpPr>
            <a:spLocks noGrp="1"/>
          </p:cNvSpPr>
          <p:nvPr>
            <p:ph type="pic" sz="quarter" idx="10"/>
          </p:nvPr>
        </p:nvSpPr>
        <p:spPr>
          <a:xfrm>
            <a:off x="876300"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3" name="Picture Placeholder 6"/>
          <p:cNvSpPr>
            <a:spLocks noGrp="1"/>
          </p:cNvSpPr>
          <p:nvPr>
            <p:ph type="pic" sz="quarter" idx="11"/>
          </p:nvPr>
        </p:nvSpPr>
        <p:spPr>
          <a:xfrm>
            <a:off x="6492949"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4" name="Picture Placeholder 6"/>
          <p:cNvSpPr>
            <a:spLocks noGrp="1"/>
          </p:cNvSpPr>
          <p:nvPr>
            <p:ph type="pic" sz="quarter" idx="12"/>
          </p:nvPr>
        </p:nvSpPr>
        <p:spPr>
          <a:xfrm>
            <a:off x="876300"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5" name="Picture Placeholder 6"/>
          <p:cNvSpPr>
            <a:spLocks noGrp="1"/>
          </p:cNvSpPr>
          <p:nvPr>
            <p:ph type="pic" sz="quarter" idx="13"/>
          </p:nvPr>
        </p:nvSpPr>
        <p:spPr>
          <a:xfrm>
            <a:off x="6492949"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97608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 Work #1">
    <p:spTree>
      <p:nvGrpSpPr>
        <p:cNvPr id="1" name=""/>
        <p:cNvGrpSpPr/>
        <p:nvPr/>
      </p:nvGrpSpPr>
      <p:grpSpPr>
        <a:xfrm>
          <a:off x="0" y="0"/>
          <a:ext cx="0" cy="0"/>
          <a:chOff x="0" y="0"/>
          <a:chExt cx="0" cy="0"/>
        </a:xfrm>
      </p:grpSpPr>
      <p:sp>
        <p:nvSpPr>
          <p:cNvPr id="14" name="Picture Placeholder 13"/>
          <p:cNvSpPr>
            <a:spLocks noGrp="1"/>
          </p:cNvSpPr>
          <p:nvPr>
            <p:ph type="pic" sz="quarter" idx="16"/>
          </p:nvPr>
        </p:nvSpPr>
        <p:spPr>
          <a:xfrm>
            <a:off x="6239423" y="4841077"/>
            <a:ext cx="841248" cy="841248"/>
          </a:xfrm>
          <a:prstGeom prst="ellipse">
            <a:avLst/>
          </a:prstGeom>
        </p:spPr>
        <p:txBody>
          <a:bodyPr/>
          <a:lstStyle/>
          <a:p>
            <a:pPr lvl="0"/>
            <a:endParaRPr lang="en-US" noProof="0"/>
          </a:p>
        </p:txBody>
      </p:sp>
      <p:sp>
        <p:nvSpPr>
          <p:cNvPr id="10" name="Picture Placeholder 9"/>
          <p:cNvSpPr>
            <a:spLocks noGrp="1"/>
          </p:cNvSpPr>
          <p:nvPr>
            <p:ph type="pic" sz="quarter" idx="14"/>
          </p:nvPr>
        </p:nvSpPr>
        <p:spPr>
          <a:xfrm>
            <a:off x="876302" y="1598613"/>
            <a:ext cx="4610100" cy="2749550"/>
          </a:xfrm>
          <a:prstGeom prst="rect">
            <a:avLst/>
          </a:prstGeom>
        </p:spPr>
        <p:txBody>
          <a:bodyPr/>
          <a:lstStyle/>
          <a:p>
            <a:pPr lvl="0"/>
            <a:endParaRPr lang="en-US" noProof="0"/>
          </a:p>
        </p:txBody>
      </p:sp>
      <p:sp>
        <p:nvSpPr>
          <p:cNvPr id="11" name="Picture Placeholder 9"/>
          <p:cNvSpPr>
            <a:spLocks noGrp="1"/>
          </p:cNvSpPr>
          <p:nvPr>
            <p:ph type="pic" sz="quarter" idx="15"/>
          </p:nvPr>
        </p:nvSpPr>
        <p:spPr>
          <a:xfrm>
            <a:off x="7829993" y="3616612"/>
            <a:ext cx="3485707" cy="2555588"/>
          </a:xfrm>
          <a:prstGeom prst="rect">
            <a:avLst/>
          </a:prstGeom>
        </p:spPr>
        <p:txBody>
          <a:bodyPr/>
          <a:lstStyle/>
          <a:p>
            <a:pPr lvl="0"/>
            <a:endParaRPr lang="en-US" noProof="0" dirty="0"/>
          </a:p>
        </p:txBody>
      </p:sp>
    </p:spTree>
    <p:extLst>
      <p:ext uri="{BB962C8B-B14F-4D97-AF65-F5344CB8AC3E}">
        <p14:creationId xmlns:p14="http://schemas.microsoft.com/office/powerpoint/2010/main" val="350810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2" name="Picture Placeholder 6"/>
          <p:cNvSpPr>
            <a:spLocks noGrp="1"/>
          </p:cNvSpPr>
          <p:nvPr>
            <p:ph type="pic" sz="quarter" idx="10"/>
          </p:nvPr>
        </p:nvSpPr>
        <p:spPr>
          <a:xfrm>
            <a:off x="1449572" y="2060829"/>
            <a:ext cx="1828800" cy="1828800"/>
          </a:xfrm>
          <a:prstGeom prst="roundRect">
            <a:avLst>
              <a:gd name="adj" fmla="val 16092"/>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3" name="Picture Placeholder 6"/>
          <p:cNvSpPr>
            <a:spLocks noGrp="1"/>
          </p:cNvSpPr>
          <p:nvPr>
            <p:ph type="pic" sz="quarter" idx="11"/>
          </p:nvPr>
        </p:nvSpPr>
        <p:spPr>
          <a:xfrm>
            <a:off x="3937591" y="2060829"/>
            <a:ext cx="1828800" cy="1828800"/>
          </a:xfrm>
          <a:prstGeom prst="roundRect">
            <a:avLst>
              <a:gd name="adj" fmla="val 16092"/>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4" name="Picture Placeholder 6"/>
          <p:cNvSpPr>
            <a:spLocks noGrp="1"/>
          </p:cNvSpPr>
          <p:nvPr>
            <p:ph type="pic" sz="quarter" idx="12"/>
          </p:nvPr>
        </p:nvSpPr>
        <p:spPr>
          <a:xfrm>
            <a:off x="6425608" y="2060829"/>
            <a:ext cx="1828800" cy="1828800"/>
          </a:xfrm>
          <a:prstGeom prst="roundRect">
            <a:avLst>
              <a:gd name="adj" fmla="val 16092"/>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5" name="Picture Placeholder 6"/>
          <p:cNvSpPr>
            <a:spLocks noGrp="1"/>
          </p:cNvSpPr>
          <p:nvPr>
            <p:ph type="pic" sz="quarter" idx="13"/>
          </p:nvPr>
        </p:nvSpPr>
        <p:spPr>
          <a:xfrm>
            <a:off x="8913627" y="2060829"/>
            <a:ext cx="1828800" cy="1828800"/>
          </a:xfrm>
          <a:prstGeom prst="roundRect">
            <a:avLst>
              <a:gd name="adj" fmla="val 16092"/>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4274635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87A9265-1E1D-6E48-BD1F-5616CEA18022}"/>
              </a:ext>
            </a:extLst>
          </p:cNvPr>
          <p:cNvSpPr/>
          <p:nvPr userDrawn="1"/>
        </p:nvSpPr>
        <p:spPr>
          <a:xfrm rot="16200000">
            <a:off x="9795310" y="3165885"/>
            <a:ext cx="4219074" cy="369332"/>
          </a:xfrm>
          <a:prstGeom prst="rect">
            <a:avLst/>
          </a:prstGeom>
        </p:spPr>
        <p:txBody>
          <a:bodyPr wrap="square">
            <a:spAutoFit/>
          </a:bodyPr>
          <a:lstStyle/>
          <a:p>
            <a:pPr marL="0" marR="0" algn="ctr">
              <a:spcBef>
                <a:spcPts val="0"/>
              </a:spcBef>
              <a:spcAft>
                <a:spcPts val="0"/>
              </a:spcAft>
            </a:pPr>
            <a:r>
              <a:rPr lang="en-US" sz="900" b="0" i="0" u="none" strike="noStrike" dirty="0">
                <a:solidFill>
                  <a:schemeClr val="tx1">
                    <a:lumMod val="60000"/>
                    <a:lumOff val="40000"/>
                  </a:schemeClr>
                </a:solidFill>
                <a:effectLst/>
                <a:latin typeface="Calibri" panose="020F0502020204030204" pitchFamily="34" charset="0"/>
              </a:rPr>
              <a:t>Copyright ©2019 by </a:t>
            </a:r>
            <a:r>
              <a:rPr lang="en-US" sz="900" b="1" i="0" u="none" strike="noStrike" dirty="0">
                <a:solidFill>
                  <a:schemeClr val="tx1">
                    <a:lumMod val="60000"/>
                    <a:lumOff val="40000"/>
                  </a:schemeClr>
                </a:solidFill>
                <a:effectLst/>
                <a:latin typeface="Calibri" panose="020F0502020204030204" pitchFamily="34" charset="0"/>
              </a:rPr>
              <a:t>Data Analytics Center</a:t>
            </a:r>
            <a:r>
              <a:rPr lang="en-US" sz="900" b="0" i="0" u="none" strike="noStrike" dirty="0">
                <a:solidFill>
                  <a:schemeClr val="tx1">
                    <a:lumMod val="60000"/>
                    <a:lumOff val="40000"/>
                  </a:schemeClr>
                </a:solidFill>
                <a:effectLst/>
                <a:latin typeface="Calibri" panose="020F0502020204030204" pitchFamily="34" charset="0"/>
              </a:rPr>
              <a:t> – Viettel Telecom. </a:t>
            </a:r>
          </a:p>
          <a:p>
            <a:pPr marL="0" marR="0" algn="ctr">
              <a:spcBef>
                <a:spcPts val="0"/>
              </a:spcBef>
              <a:spcAft>
                <a:spcPts val="0"/>
              </a:spcAft>
            </a:pPr>
            <a:r>
              <a:rPr lang="en-US" sz="900" b="0" i="0" u="none" strike="noStrike" dirty="0" err="1">
                <a:solidFill>
                  <a:schemeClr val="tx1">
                    <a:lumMod val="60000"/>
                    <a:lumOff val="40000"/>
                  </a:schemeClr>
                </a:solidFill>
                <a:effectLst/>
                <a:latin typeface="Calibri" panose="020F0502020204030204" pitchFamily="34" charset="0"/>
              </a:rPr>
              <a:t>Bản</a:t>
            </a:r>
            <a:r>
              <a:rPr lang="en-US" sz="900" b="0" i="0" u="none" strike="noStrike" dirty="0">
                <a:solidFill>
                  <a:schemeClr val="tx1">
                    <a:lumMod val="60000"/>
                    <a:lumOff val="40000"/>
                  </a:schemeClr>
                </a:solidFill>
                <a:effectLst/>
                <a:latin typeface="Calibri" panose="020F0502020204030204" pitchFamily="34" charset="0"/>
              </a:rPr>
              <a:t> </a:t>
            </a:r>
            <a:r>
              <a:rPr lang="en-US" sz="900" b="0" i="0" u="none" strike="noStrike" dirty="0" err="1">
                <a:solidFill>
                  <a:schemeClr val="tx1">
                    <a:lumMod val="60000"/>
                    <a:lumOff val="40000"/>
                  </a:schemeClr>
                </a:solidFill>
                <a:effectLst/>
                <a:latin typeface="Calibri" panose="020F0502020204030204" pitchFamily="34" charset="0"/>
              </a:rPr>
              <a:t>quyền</a:t>
            </a:r>
            <a:r>
              <a:rPr lang="en-US" sz="900" b="0" i="0" u="none" strike="noStrike" dirty="0">
                <a:solidFill>
                  <a:schemeClr val="tx1">
                    <a:lumMod val="60000"/>
                    <a:lumOff val="40000"/>
                  </a:schemeClr>
                </a:solidFill>
                <a:effectLst/>
                <a:latin typeface="Calibri" panose="020F0502020204030204" pitchFamily="34" charset="0"/>
              </a:rPr>
              <a:t> ©2019 </a:t>
            </a:r>
            <a:r>
              <a:rPr lang="en-US" sz="900" b="0" i="0" u="none" strike="noStrike" dirty="0" err="1">
                <a:solidFill>
                  <a:schemeClr val="tx1">
                    <a:lumMod val="60000"/>
                    <a:lumOff val="40000"/>
                  </a:schemeClr>
                </a:solidFill>
                <a:effectLst/>
                <a:latin typeface="Calibri" panose="020F0502020204030204" pitchFamily="34" charset="0"/>
              </a:rPr>
              <a:t>bởi</a:t>
            </a:r>
            <a:r>
              <a:rPr lang="en-US" sz="900" b="0" i="0" u="none" strike="noStrike" dirty="0">
                <a:solidFill>
                  <a:schemeClr val="tx1">
                    <a:lumMod val="60000"/>
                    <a:lumOff val="40000"/>
                  </a:schemeClr>
                </a:solidFill>
                <a:effectLst/>
                <a:latin typeface="Calibri" panose="020F0502020204030204" pitchFamily="34" charset="0"/>
              </a:rPr>
              <a:t> </a:t>
            </a:r>
            <a:r>
              <a:rPr lang="en-US" sz="900" b="1" i="0" u="none" strike="noStrike" dirty="0" err="1">
                <a:solidFill>
                  <a:schemeClr val="tx1">
                    <a:lumMod val="60000"/>
                    <a:lumOff val="40000"/>
                  </a:schemeClr>
                </a:solidFill>
                <a:effectLst/>
                <a:latin typeface="Calibri" panose="020F0502020204030204" pitchFamily="34" charset="0"/>
              </a:rPr>
              <a:t>Trung</a:t>
            </a:r>
            <a:r>
              <a:rPr lang="en-US" sz="900" b="1" i="0" u="none" strike="noStrike" dirty="0">
                <a:solidFill>
                  <a:schemeClr val="tx1">
                    <a:lumMod val="60000"/>
                    <a:lumOff val="40000"/>
                  </a:schemeClr>
                </a:solidFill>
                <a:effectLst/>
                <a:latin typeface="Calibri" panose="020F0502020204030204" pitchFamily="34" charset="0"/>
              </a:rPr>
              <a:t> </a:t>
            </a:r>
            <a:r>
              <a:rPr lang="en-US" sz="900" b="1" i="0" u="none" strike="noStrike" dirty="0" err="1">
                <a:solidFill>
                  <a:schemeClr val="tx1">
                    <a:lumMod val="60000"/>
                    <a:lumOff val="40000"/>
                  </a:schemeClr>
                </a:solidFill>
                <a:effectLst/>
                <a:latin typeface="Calibri" panose="020F0502020204030204" pitchFamily="34" charset="0"/>
              </a:rPr>
              <a:t>tâm</a:t>
            </a:r>
            <a:r>
              <a:rPr lang="en-US" sz="900" b="1" i="0" u="none" strike="noStrike" dirty="0">
                <a:solidFill>
                  <a:schemeClr val="tx1">
                    <a:lumMod val="60000"/>
                    <a:lumOff val="40000"/>
                  </a:schemeClr>
                </a:solidFill>
                <a:effectLst/>
                <a:latin typeface="Calibri" panose="020F0502020204030204" pitchFamily="34" charset="0"/>
              </a:rPr>
              <a:t> </a:t>
            </a:r>
            <a:r>
              <a:rPr lang="en-US" sz="900" b="1" i="0" u="none" strike="noStrike" dirty="0" err="1">
                <a:solidFill>
                  <a:schemeClr val="tx1">
                    <a:lumMod val="60000"/>
                    <a:lumOff val="40000"/>
                  </a:schemeClr>
                </a:solidFill>
                <a:effectLst/>
                <a:latin typeface="Calibri" panose="020F0502020204030204" pitchFamily="34" charset="0"/>
              </a:rPr>
              <a:t>phân</a:t>
            </a:r>
            <a:r>
              <a:rPr lang="en-US" sz="900" b="1" i="0" u="none" strike="noStrike" dirty="0">
                <a:solidFill>
                  <a:schemeClr val="tx1">
                    <a:lumMod val="60000"/>
                    <a:lumOff val="40000"/>
                  </a:schemeClr>
                </a:solidFill>
                <a:effectLst/>
                <a:latin typeface="Calibri" panose="020F0502020204030204" pitchFamily="34" charset="0"/>
              </a:rPr>
              <a:t> </a:t>
            </a:r>
            <a:r>
              <a:rPr lang="en-US" sz="900" b="1" i="0" u="none" strike="noStrike" dirty="0" err="1">
                <a:solidFill>
                  <a:schemeClr val="tx1">
                    <a:lumMod val="60000"/>
                    <a:lumOff val="40000"/>
                  </a:schemeClr>
                </a:solidFill>
                <a:effectLst/>
                <a:latin typeface="Calibri" panose="020F0502020204030204" pitchFamily="34" charset="0"/>
              </a:rPr>
              <a:t>tích</a:t>
            </a:r>
            <a:r>
              <a:rPr lang="en-US" sz="900" b="1" i="0" u="none" strike="noStrike" dirty="0">
                <a:solidFill>
                  <a:schemeClr val="tx1">
                    <a:lumMod val="60000"/>
                    <a:lumOff val="40000"/>
                  </a:schemeClr>
                </a:solidFill>
                <a:effectLst/>
                <a:latin typeface="Calibri" panose="020F0502020204030204" pitchFamily="34" charset="0"/>
              </a:rPr>
              <a:t> </a:t>
            </a:r>
            <a:r>
              <a:rPr lang="en-US" sz="900" b="1" i="0" u="none" strike="noStrike" dirty="0" err="1">
                <a:solidFill>
                  <a:schemeClr val="tx1">
                    <a:lumMod val="60000"/>
                    <a:lumOff val="40000"/>
                  </a:schemeClr>
                </a:solidFill>
                <a:effectLst/>
                <a:latin typeface="Calibri" panose="020F0502020204030204" pitchFamily="34" charset="0"/>
              </a:rPr>
              <a:t>dữ</a:t>
            </a:r>
            <a:r>
              <a:rPr lang="en-US" sz="900" b="1" i="0" u="none" strike="noStrike" dirty="0">
                <a:solidFill>
                  <a:schemeClr val="tx1">
                    <a:lumMod val="60000"/>
                    <a:lumOff val="40000"/>
                  </a:schemeClr>
                </a:solidFill>
                <a:effectLst/>
                <a:latin typeface="Calibri" panose="020F0502020204030204" pitchFamily="34" charset="0"/>
              </a:rPr>
              <a:t> </a:t>
            </a:r>
            <a:r>
              <a:rPr lang="en-US" sz="900" b="1" i="0" u="none" strike="noStrike" dirty="0" err="1">
                <a:solidFill>
                  <a:schemeClr val="tx1">
                    <a:lumMod val="60000"/>
                    <a:lumOff val="40000"/>
                  </a:schemeClr>
                </a:solidFill>
                <a:effectLst/>
                <a:latin typeface="Calibri" panose="020F0502020204030204" pitchFamily="34" charset="0"/>
              </a:rPr>
              <a:t>liệu</a:t>
            </a:r>
            <a:r>
              <a:rPr lang="en-US" sz="900" b="1" i="0" u="none" strike="noStrike" dirty="0">
                <a:solidFill>
                  <a:schemeClr val="tx1">
                    <a:lumMod val="60000"/>
                    <a:lumOff val="40000"/>
                  </a:schemeClr>
                </a:solidFill>
                <a:effectLst/>
                <a:latin typeface="Calibri" panose="020F0502020204030204" pitchFamily="34" charset="0"/>
              </a:rPr>
              <a:t> </a:t>
            </a:r>
            <a:r>
              <a:rPr lang="en-US" sz="900" b="0" i="0" u="none" strike="noStrike" dirty="0">
                <a:solidFill>
                  <a:schemeClr val="tx1">
                    <a:lumMod val="60000"/>
                    <a:lumOff val="40000"/>
                  </a:schemeClr>
                </a:solidFill>
                <a:effectLst/>
                <a:latin typeface="Calibri" panose="020F0502020204030204" pitchFamily="34" charset="0"/>
              </a:rPr>
              <a:t>– Viettel Telecom.</a:t>
            </a:r>
          </a:p>
        </p:txBody>
      </p:sp>
      <p:sp>
        <p:nvSpPr>
          <p:cNvPr id="3" name="Oval 2"/>
          <p:cNvSpPr/>
          <p:nvPr userDrawn="1"/>
        </p:nvSpPr>
        <p:spPr>
          <a:xfrm>
            <a:off x="11609547" y="400050"/>
            <a:ext cx="339725" cy="3397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p:cNvSpPr txBox="1"/>
          <p:nvPr userDrawn="1"/>
        </p:nvSpPr>
        <p:spPr>
          <a:xfrm>
            <a:off x="11638914" y="479425"/>
            <a:ext cx="269875" cy="169277"/>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BD8018E6-5008-4D09-8834-2943DEA75A3D}" type="slidenum">
              <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cSld>
  <p:clrMap bg1="lt1" tx1="dk1" bg2="lt2" tx2="dk2" accent1="accent1" accent2="accent2" accent3="accent3" accent4="accent4" accent5="accent5" accent6="accent6" hlink="hlink" folHlink="folHlink"/>
  <p:sldLayoutIdLst>
    <p:sldLayoutId id="2147483803" r:id="rId1"/>
    <p:sldLayoutId id="2147483838"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33" r:id="rId21"/>
    <p:sldLayoutId id="2147483834" r:id="rId22"/>
    <p:sldLayoutId id="2147483836" r:id="rId23"/>
    <p:sldLayoutId id="2147483837" r:id="rId24"/>
    <p:sldLayoutId id="2147483841" r:id="rId25"/>
    <p:sldLayoutId id="2147483842" r:id="rId26"/>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Lato Black" pitchFamily="34" charset="0"/>
        </a:defRPr>
      </a:lvl2pPr>
      <a:lvl3pPr algn="l" rtl="0" eaLnBrk="0" fontAlgn="base" hangingPunct="0">
        <a:lnSpc>
          <a:spcPct val="90000"/>
        </a:lnSpc>
        <a:spcBef>
          <a:spcPct val="0"/>
        </a:spcBef>
        <a:spcAft>
          <a:spcPct val="0"/>
        </a:spcAft>
        <a:defRPr sz="4400">
          <a:solidFill>
            <a:schemeClr val="tx1"/>
          </a:solidFill>
          <a:latin typeface="Lato Black" pitchFamily="34" charset="0"/>
        </a:defRPr>
      </a:lvl3pPr>
      <a:lvl4pPr algn="l" rtl="0" eaLnBrk="0" fontAlgn="base" hangingPunct="0">
        <a:lnSpc>
          <a:spcPct val="90000"/>
        </a:lnSpc>
        <a:spcBef>
          <a:spcPct val="0"/>
        </a:spcBef>
        <a:spcAft>
          <a:spcPct val="0"/>
        </a:spcAft>
        <a:defRPr sz="4400">
          <a:solidFill>
            <a:schemeClr val="tx1"/>
          </a:solidFill>
          <a:latin typeface="Lato Black" pitchFamily="34" charset="0"/>
        </a:defRPr>
      </a:lvl4pPr>
      <a:lvl5pPr algn="l" rtl="0" eaLnBrk="0" fontAlgn="base" hangingPunct="0">
        <a:lnSpc>
          <a:spcPct val="90000"/>
        </a:lnSpc>
        <a:spcBef>
          <a:spcPct val="0"/>
        </a:spcBef>
        <a:spcAft>
          <a:spcPct val="0"/>
        </a:spcAft>
        <a:defRPr sz="4400">
          <a:solidFill>
            <a:schemeClr val="tx1"/>
          </a:solidFill>
          <a:latin typeface="Lato Black" pitchFamily="34" charset="0"/>
        </a:defRPr>
      </a:lvl5pPr>
      <a:lvl6pPr marL="457189" algn="l" rtl="0" fontAlgn="base">
        <a:lnSpc>
          <a:spcPct val="90000"/>
        </a:lnSpc>
        <a:spcBef>
          <a:spcPct val="0"/>
        </a:spcBef>
        <a:spcAft>
          <a:spcPct val="0"/>
        </a:spcAft>
        <a:defRPr sz="4400">
          <a:solidFill>
            <a:schemeClr val="tx1"/>
          </a:solidFill>
          <a:latin typeface="Lato Black" pitchFamily="34" charset="0"/>
        </a:defRPr>
      </a:lvl6pPr>
      <a:lvl7pPr marL="914377" algn="l" rtl="0" fontAlgn="base">
        <a:lnSpc>
          <a:spcPct val="90000"/>
        </a:lnSpc>
        <a:spcBef>
          <a:spcPct val="0"/>
        </a:spcBef>
        <a:spcAft>
          <a:spcPct val="0"/>
        </a:spcAft>
        <a:defRPr sz="4400">
          <a:solidFill>
            <a:schemeClr val="tx1"/>
          </a:solidFill>
          <a:latin typeface="Lato Black" pitchFamily="34" charset="0"/>
        </a:defRPr>
      </a:lvl7pPr>
      <a:lvl8pPr marL="1371566" algn="l" rtl="0" fontAlgn="base">
        <a:lnSpc>
          <a:spcPct val="90000"/>
        </a:lnSpc>
        <a:spcBef>
          <a:spcPct val="0"/>
        </a:spcBef>
        <a:spcAft>
          <a:spcPct val="0"/>
        </a:spcAft>
        <a:defRPr sz="4400">
          <a:solidFill>
            <a:schemeClr val="tx1"/>
          </a:solidFill>
          <a:latin typeface="Lato Black" pitchFamily="34" charset="0"/>
        </a:defRPr>
      </a:lvl8pPr>
      <a:lvl9pPr marL="1828754" algn="l" rtl="0" fontAlgn="base">
        <a:lnSpc>
          <a:spcPct val="90000"/>
        </a:lnSpc>
        <a:spcBef>
          <a:spcPct val="0"/>
        </a:spcBef>
        <a:spcAft>
          <a:spcPct val="0"/>
        </a:spcAft>
        <a:defRPr sz="4400">
          <a:solidFill>
            <a:schemeClr val="tx1"/>
          </a:solidFill>
          <a:latin typeface="Lato Black" pitchFamily="34" charset="0"/>
        </a:defRPr>
      </a:lvl9pPr>
    </p:titleStyle>
    <p:bodyStyle>
      <a:lvl1pPr marL="228594" indent="-228594"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6072554"/>
            <a:ext cx="12192000" cy="785446"/>
          </a:xfrm>
          <a:prstGeom prst="rect">
            <a:avLst/>
          </a:prstGeom>
        </p:spPr>
      </p:pic>
      <p:sp>
        <p:nvSpPr>
          <p:cNvPr id="5" name="TextBox 4"/>
          <p:cNvSpPr txBox="1"/>
          <p:nvPr/>
        </p:nvSpPr>
        <p:spPr>
          <a:xfrm>
            <a:off x="1353932" y="1492801"/>
            <a:ext cx="9484133" cy="1477328"/>
          </a:xfrm>
          <a:prstGeom prst="rect">
            <a:avLst/>
          </a:prstGeom>
          <a:noFill/>
        </p:spPr>
        <p:txBody>
          <a:bodyPr wrap="square" lIns="0" tIns="0" rIns="0" bIns="0" rtlCol="0">
            <a:spAutoFit/>
          </a:bodyPr>
          <a:lstStyle/>
          <a:p>
            <a:pPr algn="ctr"/>
            <a:r>
              <a:rPr lang="en-US" sz="4800" b="1" dirty="0" smtClean="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Giới thiệu server DGX</a:t>
            </a:r>
          </a:p>
          <a:p>
            <a:pPr algn="ctr"/>
            <a:r>
              <a:rPr lang="en-US" sz="4800" b="1" dirty="0" smtClean="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Data visualization</a:t>
            </a:r>
            <a:endParaRPr lang="en-US" sz="48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7" name="TextBox 6"/>
          <p:cNvSpPr txBox="1"/>
          <p:nvPr/>
        </p:nvSpPr>
        <p:spPr>
          <a:xfrm>
            <a:off x="540453" y="5527540"/>
            <a:ext cx="5224243" cy="323165"/>
          </a:xfrm>
          <a:prstGeom prst="rect">
            <a:avLst/>
          </a:prstGeom>
          <a:noFill/>
        </p:spPr>
        <p:txBody>
          <a:bodyPr wrap="square" lIns="0" tIns="0" rIns="0" bIns="0" rtlCol="0">
            <a:spAutoFit/>
          </a:bodyPr>
          <a:lstStyle/>
          <a:p>
            <a:pPr>
              <a:lnSpc>
                <a:spcPct val="150000"/>
              </a:lnSpc>
            </a:pPr>
            <a:r>
              <a:rPr lang="en-US" sz="1400" i="1" dirty="0" smtClean="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Trần Xuân Hiền | </a:t>
            </a:r>
            <a:r>
              <a:rPr lang="en-US" sz="1400" i="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Data Scientist | BU Telco New</a:t>
            </a:r>
          </a:p>
        </p:txBody>
      </p:sp>
    </p:spTree>
    <p:extLst>
      <p:ext uri="{BB962C8B-B14F-4D97-AF65-F5344CB8AC3E}">
        <p14:creationId xmlns:p14="http://schemas.microsoft.com/office/powerpoint/2010/main" val="33286188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0" y="6463145"/>
            <a:ext cx="1080506" cy="394855"/>
          </a:xfrm>
          <a:prstGeom prst="rect">
            <a:avLst/>
          </a:prstGeom>
        </p:spPr>
      </p:pic>
      <p:sp>
        <p:nvSpPr>
          <p:cNvPr id="28" name="Rectangle 27"/>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29" name="Picture 28"/>
          <p:cNvPicPr>
            <a:picLocks noChangeAspect="1"/>
          </p:cNvPicPr>
          <p:nvPr/>
        </p:nvPicPr>
        <p:blipFill>
          <a:blip r:embed="rId3"/>
          <a:stretch>
            <a:fillRect/>
          </a:stretch>
        </p:blipFill>
        <p:spPr>
          <a:xfrm>
            <a:off x="10868891" y="6500330"/>
            <a:ext cx="1302327" cy="295323"/>
          </a:xfrm>
          <a:prstGeom prst="rect">
            <a:avLst/>
          </a:prstGeom>
        </p:spPr>
      </p:pic>
      <p:sp>
        <p:nvSpPr>
          <p:cNvPr id="8" name="Text Placeholder 14"/>
          <p:cNvSpPr txBox="1">
            <a:spLocks/>
          </p:cNvSpPr>
          <p:nvPr/>
        </p:nvSpPr>
        <p:spPr>
          <a:xfrm>
            <a:off x="792375" y="315936"/>
            <a:ext cx="7027322"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Load </a:t>
            </a:r>
            <a:r>
              <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dữ liệu trên DGX  </a:t>
            </a:r>
          </a:p>
        </p:txBody>
      </p:sp>
      <p:sp>
        <p:nvSpPr>
          <p:cNvPr id="4" name="Rectangle 3"/>
          <p:cNvSpPr/>
          <p:nvPr/>
        </p:nvSpPr>
        <p:spPr>
          <a:xfrm>
            <a:off x="792375" y="1138535"/>
            <a:ext cx="6096000" cy="400110"/>
          </a:xfrm>
          <a:prstGeom prst="rect">
            <a:avLst/>
          </a:prstGeom>
        </p:spPr>
        <p:txBody>
          <a:bodyPr>
            <a:spAutoFit/>
          </a:bodyPr>
          <a:lstStyle/>
          <a:p>
            <a:pPr marL="342900" indent="-342900" algn="just">
              <a:buFontTx/>
              <a:buChar char="-"/>
            </a:pPr>
            <a:r>
              <a:rPr lang="en-US" sz="2000" dirty="0" smtClean="0"/>
              <a:t>Upload file CSV</a:t>
            </a:r>
          </a:p>
        </p:txBody>
      </p:sp>
      <p:pic>
        <p:nvPicPr>
          <p:cNvPr id="2" name="Picture 1"/>
          <p:cNvPicPr>
            <a:picLocks noChangeAspect="1"/>
          </p:cNvPicPr>
          <p:nvPr/>
        </p:nvPicPr>
        <p:blipFill>
          <a:blip r:embed="rId4"/>
          <a:stretch>
            <a:fillRect/>
          </a:stretch>
        </p:blipFill>
        <p:spPr>
          <a:xfrm>
            <a:off x="2614411" y="1783521"/>
            <a:ext cx="6124116" cy="4076365"/>
          </a:xfrm>
          <a:prstGeom prst="rect">
            <a:avLst/>
          </a:prstGeom>
        </p:spPr>
      </p:pic>
    </p:spTree>
    <p:extLst>
      <p:ext uri="{BB962C8B-B14F-4D97-AF65-F5344CB8AC3E}">
        <p14:creationId xmlns:p14="http://schemas.microsoft.com/office/powerpoint/2010/main" val="3231352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0" y="6463145"/>
            <a:ext cx="1080506" cy="394855"/>
          </a:xfrm>
          <a:prstGeom prst="rect">
            <a:avLst/>
          </a:prstGeom>
        </p:spPr>
      </p:pic>
      <p:sp>
        <p:nvSpPr>
          <p:cNvPr id="28" name="Rectangle 27"/>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29" name="Picture 28"/>
          <p:cNvPicPr>
            <a:picLocks noChangeAspect="1"/>
          </p:cNvPicPr>
          <p:nvPr/>
        </p:nvPicPr>
        <p:blipFill>
          <a:blip r:embed="rId3"/>
          <a:stretch>
            <a:fillRect/>
          </a:stretch>
        </p:blipFill>
        <p:spPr>
          <a:xfrm>
            <a:off x="10868891" y="6500330"/>
            <a:ext cx="1302327" cy="295323"/>
          </a:xfrm>
          <a:prstGeom prst="rect">
            <a:avLst/>
          </a:prstGeom>
        </p:spPr>
      </p:pic>
      <p:sp>
        <p:nvSpPr>
          <p:cNvPr id="8" name="Text Placeholder 14"/>
          <p:cNvSpPr txBox="1">
            <a:spLocks/>
          </p:cNvSpPr>
          <p:nvPr/>
        </p:nvSpPr>
        <p:spPr>
          <a:xfrm>
            <a:off x="792375" y="315936"/>
            <a:ext cx="7027322"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Load </a:t>
            </a:r>
            <a:r>
              <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dữ liệu trên DGX  </a:t>
            </a:r>
          </a:p>
        </p:txBody>
      </p:sp>
      <p:sp>
        <p:nvSpPr>
          <p:cNvPr id="4" name="Rectangle 3"/>
          <p:cNvSpPr/>
          <p:nvPr/>
        </p:nvSpPr>
        <p:spPr>
          <a:xfrm>
            <a:off x="792375" y="1138535"/>
            <a:ext cx="6096000" cy="400110"/>
          </a:xfrm>
          <a:prstGeom prst="rect">
            <a:avLst/>
          </a:prstGeom>
        </p:spPr>
        <p:txBody>
          <a:bodyPr>
            <a:spAutoFit/>
          </a:bodyPr>
          <a:lstStyle/>
          <a:p>
            <a:pPr marL="342900" indent="-342900" algn="just">
              <a:buFontTx/>
              <a:buChar char="-"/>
            </a:pPr>
            <a:r>
              <a:rPr lang="en-US" sz="2000" dirty="0" smtClean="0"/>
              <a:t>DASK: </a:t>
            </a:r>
          </a:p>
        </p:txBody>
      </p:sp>
    </p:spTree>
    <p:extLst>
      <p:ext uri="{BB962C8B-B14F-4D97-AF65-F5344CB8AC3E}">
        <p14:creationId xmlns:p14="http://schemas.microsoft.com/office/powerpoint/2010/main" val="409302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28A0B59-5A25-45D9-8CA9-BEFD6C8685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27" b="7827"/>
          <a:stretch/>
        </p:blipFill>
        <p:spPr>
          <a:xfrm>
            <a:off x="1392" y="0"/>
            <a:ext cx="12190608" cy="6857217"/>
          </a:xfrm>
          <a:prstGeom prst="rect">
            <a:avLst/>
          </a:prstGeom>
        </p:spPr>
      </p:pic>
      <p:sp>
        <p:nvSpPr>
          <p:cNvPr id="3" name="Rectangle 2">
            <a:extLst>
              <a:ext uri="{FF2B5EF4-FFF2-40B4-BE49-F238E27FC236}">
                <a16:creationId xmlns="" xmlns:a16="http://schemas.microsoft.com/office/drawing/2014/main" id="{68F76392-38E3-4AFF-973C-321DAE08F9EB}"/>
              </a:ext>
            </a:extLst>
          </p:cNvPr>
          <p:cNvSpPr/>
          <p:nvPr/>
        </p:nvSpPr>
        <p:spPr>
          <a:xfrm>
            <a:off x="-1" y="0"/>
            <a:ext cx="12190607" cy="6858000"/>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 xmlns:a16="http://schemas.microsoft.com/office/drawing/2014/main" id="{401C9312-631B-465A-B65D-3B2045B087DD}"/>
              </a:ext>
            </a:extLst>
          </p:cNvPr>
          <p:cNvSpPr/>
          <p:nvPr/>
        </p:nvSpPr>
        <p:spPr>
          <a:xfrm>
            <a:off x="1497496" y="3429000"/>
            <a:ext cx="10693110" cy="1885121"/>
          </a:xfrm>
          <a:prstGeom prst="rect">
            <a:avLst/>
          </a:prstGeom>
          <a:solidFill>
            <a:schemeClr val="tx2">
              <a:lumMod val="50000"/>
            </a:schemeClr>
          </a:solidFill>
        </p:spPr>
        <p:txBody>
          <a:bodyPr wrap="square" lIns="180000" rIns="180000" rtlCol="0" anchor="ctr">
            <a:noAutofit/>
          </a:bodyPr>
          <a:lstStyle/>
          <a:p>
            <a:r>
              <a:rPr lang="en-US" sz="40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Data visualization</a:t>
            </a:r>
            <a:endParaRPr lang="en-US" sz="40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5" name="Rectangle 4">
            <a:extLst>
              <a:ext uri="{FF2B5EF4-FFF2-40B4-BE49-F238E27FC236}">
                <a16:creationId xmlns="" xmlns:a16="http://schemas.microsoft.com/office/drawing/2014/main" id="{68DBDE1B-DA29-4558-B587-0D826893EB70}"/>
              </a:ext>
            </a:extLst>
          </p:cNvPr>
          <p:cNvSpPr/>
          <p:nvPr/>
        </p:nvSpPr>
        <p:spPr>
          <a:xfrm>
            <a:off x="0" y="3428999"/>
            <a:ext cx="1497496" cy="1885121"/>
          </a:xfrm>
          <a:prstGeom prst="rect">
            <a:avLst/>
          </a:prstGeom>
          <a:solidFill>
            <a:srgbClr val="F15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a:latin typeface="Open Sans" panose="020B0606030504020204" pitchFamily="34" charset="0"/>
                <a:ea typeface="Open Sans" panose="020B0606030504020204" pitchFamily="34" charset="0"/>
                <a:cs typeface="Open Sans" panose="020B0606030504020204" pitchFamily="34" charset="0"/>
              </a:rPr>
              <a:t>2</a:t>
            </a:r>
          </a:p>
        </p:txBody>
      </p:sp>
    </p:spTree>
    <p:extLst>
      <p:ext uri="{BB962C8B-B14F-4D97-AF65-F5344CB8AC3E}">
        <p14:creationId xmlns:p14="http://schemas.microsoft.com/office/powerpoint/2010/main" val="384639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6463145"/>
            <a:ext cx="1080506" cy="394855"/>
          </a:xfrm>
          <a:prstGeom prst="rect">
            <a:avLst/>
          </a:prstGeom>
        </p:spPr>
      </p:pic>
      <p:sp>
        <p:nvSpPr>
          <p:cNvPr id="6" name="Rectangle 5"/>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10868891" y="6500330"/>
            <a:ext cx="1302327" cy="295323"/>
          </a:xfrm>
          <a:prstGeom prst="rect">
            <a:avLst/>
          </a:prstGeom>
        </p:spPr>
      </p:pic>
      <p:sp>
        <p:nvSpPr>
          <p:cNvPr id="8" name="Text Placeholder 14"/>
          <p:cNvSpPr txBox="1">
            <a:spLocks/>
          </p:cNvSpPr>
          <p:nvPr/>
        </p:nvSpPr>
        <p:spPr>
          <a:xfrm>
            <a:off x="792374" y="315936"/>
            <a:ext cx="8708977"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Data Visualization là gì?</a:t>
            </a:r>
          </a:p>
        </p:txBody>
      </p:sp>
      <p:sp>
        <p:nvSpPr>
          <p:cNvPr id="2" name="Rectangle 1"/>
          <p:cNvSpPr/>
          <p:nvPr/>
        </p:nvSpPr>
        <p:spPr>
          <a:xfrm>
            <a:off x="6860517" y="1316868"/>
            <a:ext cx="4457409" cy="1200329"/>
          </a:xfrm>
          <a:prstGeom prst="rect">
            <a:avLst/>
          </a:prstGeom>
        </p:spPr>
        <p:txBody>
          <a:bodyPr wrap="square">
            <a:spAutoFit/>
          </a:bodyPr>
          <a:lstStyle/>
          <a:p>
            <a:pPr algn="just"/>
            <a:r>
              <a:rPr lang="vi-VN" dirty="0"/>
              <a:t>Data Visualization (hay mô hình hóa dữ liệu) là việc mô tả dữ liệu một cách đơn giản nhất dưới dạng các hình ảnh trực quan như bảng, biểu đồ, đồ thị...</a:t>
            </a:r>
            <a:endParaRPr lang="en-US" dirty="0"/>
          </a:p>
        </p:txBody>
      </p:sp>
      <p:pic>
        <p:nvPicPr>
          <p:cNvPr id="4" name="Picture 3"/>
          <p:cNvPicPr>
            <a:picLocks noChangeAspect="1"/>
          </p:cNvPicPr>
          <p:nvPr/>
        </p:nvPicPr>
        <p:blipFill>
          <a:blip r:embed="rId4"/>
          <a:stretch>
            <a:fillRect/>
          </a:stretch>
        </p:blipFill>
        <p:spPr>
          <a:xfrm>
            <a:off x="540253" y="1023871"/>
            <a:ext cx="6320264" cy="3218473"/>
          </a:xfrm>
          <a:prstGeom prst="rect">
            <a:avLst/>
          </a:prstGeom>
        </p:spPr>
      </p:pic>
    </p:spTree>
    <p:extLst>
      <p:ext uri="{BB962C8B-B14F-4D97-AF65-F5344CB8AC3E}">
        <p14:creationId xmlns:p14="http://schemas.microsoft.com/office/powerpoint/2010/main" val="3673261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6463145"/>
            <a:ext cx="1080506" cy="394855"/>
          </a:xfrm>
          <a:prstGeom prst="rect">
            <a:avLst/>
          </a:prstGeom>
        </p:spPr>
      </p:pic>
      <p:sp>
        <p:nvSpPr>
          <p:cNvPr id="6" name="Rectangle 5"/>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10868891" y="6500330"/>
            <a:ext cx="1302327" cy="295323"/>
          </a:xfrm>
          <a:prstGeom prst="rect">
            <a:avLst/>
          </a:prstGeom>
        </p:spPr>
      </p:pic>
      <p:sp>
        <p:nvSpPr>
          <p:cNvPr id="8" name="Text Placeholder 14"/>
          <p:cNvSpPr txBox="1">
            <a:spLocks/>
          </p:cNvSpPr>
          <p:nvPr/>
        </p:nvSpPr>
        <p:spPr>
          <a:xfrm>
            <a:off x="792374" y="315936"/>
            <a:ext cx="8708977"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Tại sao cần Data Visualization?</a:t>
            </a:r>
          </a:p>
        </p:txBody>
      </p:sp>
      <p:pic>
        <p:nvPicPr>
          <p:cNvPr id="4" name="Picture 3"/>
          <p:cNvPicPr>
            <a:picLocks noChangeAspect="1"/>
          </p:cNvPicPr>
          <p:nvPr/>
        </p:nvPicPr>
        <p:blipFill>
          <a:blip r:embed="rId4"/>
          <a:stretch>
            <a:fillRect/>
          </a:stretch>
        </p:blipFill>
        <p:spPr>
          <a:xfrm>
            <a:off x="540253" y="1023871"/>
            <a:ext cx="6320264" cy="3218473"/>
          </a:xfrm>
          <a:prstGeom prst="rect">
            <a:avLst/>
          </a:prstGeom>
        </p:spPr>
      </p:pic>
      <p:sp>
        <p:nvSpPr>
          <p:cNvPr id="3" name="Rectangle 2"/>
          <p:cNvSpPr/>
          <p:nvPr/>
        </p:nvSpPr>
        <p:spPr>
          <a:xfrm>
            <a:off x="7083380" y="1023871"/>
            <a:ext cx="4584879" cy="4801314"/>
          </a:xfrm>
          <a:prstGeom prst="rect">
            <a:avLst/>
          </a:prstGeom>
        </p:spPr>
        <p:txBody>
          <a:bodyPr wrap="square">
            <a:spAutoFit/>
          </a:bodyPr>
          <a:lstStyle/>
          <a:p>
            <a:pPr marL="285750" indent="-285750" algn="just">
              <a:buFontTx/>
              <a:buChar char="-"/>
            </a:pPr>
            <a:r>
              <a:rPr lang="vi-VN" dirty="0" smtClean="0"/>
              <a:t>Các </a:t>
            </a:r>
            <a:r>
              <a:rPr lang="vi-VN" dirty="0"/>
              <a:t>nghiên cứu khoa học chỉ ra rằng, con người phản ứng với hình ảnh tốt hơn rất nhiều so với các dạng trình bày khác như ký hiệu, chữ viết, con số</a:t>
            </a:r>
            <a:r>
              <a:rPr lang="vi-VN" dirty="0" smtClean="0"/>
              <a:t>...</a:t>
            </a:r>
            <a:endParaRPr lang="en-US" dirty="0" smtClean="0"/>
          </a:p>
          <a:p>
            <a:pPr marL="285750" indent="-285750" algn="just">
              <a:buFontTx/>
              <a:buChar char="-"/>
            </a:pPr>
            <a:endParaRPr lang="en-US" dirty="0" smtClean="0"/>
          </a:p>
          <a:p>
            <a:pPr marL="285750" indent="-285750" algn="just">
              <a:buFontTx/>
              <a:buChar char="-"/>
            </a:pPr>
            <a:r>
              <a:rPr lang="vi-VN" dirty="0"/>
              <a:t>Một biểu đồ đơn giản cũng có thể biểu diễn thay thế cho rất nhiều dữ liệu</a:t>
            </a:r>
            <a:r>
              <a:rPr lang="vi-VN" dirty="0" smtClean="0"/>
              <a:t>.</a:t>
            </a:r>
            <a:endParaRPr lang="en-US" dirty="0" smtClean="0"/>
          </a:p>
          <a:p>
            <a:pPr marL="285750" indent="-285750" algn="just">
              <a:buFontTx/>
              <a:buChar char="-"/>
            </a:pPr>
            <a:endParaRPr lang="en-US" dirty="0" smtClean="0"/>
          </a:p>
          <a:p>
            <a:pPr marL="285750" indent="-285750" algn="just">
              <a:buFontTx/>
              <a:buChar char="-"/>
            </a:pPr>
            <a:r>
              <a:rPr lang="vi-VN" dirty="0"/>
              <a:t>Biểu diễn dữ liệu bằng hình ảnh giúp người dùng dễ dàng nhận biết được xu hướng, sự phân bố, sự tương quan giữa các đặc tính của dữ liệu</a:t>
            </a:r>
            <a:r>
              <a:rPr lang="vi-VN" dirty="0" smtClean="0"/>
              <a:t>.</a:t>
            </a:r>
            <a:endParaRPr lang="en-US" dirty="0" smtClean="0"/>
          </a:p>
          <a:p>
            <a:pPr marL="285750" indent="-285750" algn="just">
              <a:buFontTx/>
              <a:buChar char="-"/>
            </a:pPr>
            <a:endParaRPr lang="en-US" dirty="0" smtClean="0"/>
          </a:p>
          <a:p>
            <a:pPr marL="285750" indent="-285750" algn="just">
              <a:buFontTx/>
              <a:buChar char="-"/>
            </a:pPr>
            <a:r>
              <a:rPr lang="vi-VN" dirty="0"/>
              <a:t>Một biểu đồ tốt có thể giúp những người không cần có kiến thức về chuyên môn, kỹ thuật cũng có thể nắm bắt được những yếu tố cơ bản của dữ liệu.</a:t>
            </a:r>
            <a:endParaRPr lang="en-US" dirty="0"/>
          </a:p>
        </p:txBody>
      </p:sp>
    </p:spTree>
    <p:extLst>
      <p:ext uri="{BB962C8B-B14F-4D97-AF65-F5344CB8AC3E}">
        <p14:creationId xmlns:p14="http://schemas.microsoft.com/office/powerpoint/2010/main" val="2166331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6463145"/>
            <a:ext cx="1080506" cy="394855"/>
          </a:xfrm>
          <a:prstGeom prst="rect">
            <a:avLst/>
          </a:prstGeom>
        </p:spPr>
      </p:pic>
      <p:sp>
        <p:nvSpPr>
          <p:cNvPr id="6" name="Rectangle 5"/>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10868891" y="6500330"/>
            <a:ext cx="1302327" cy="295323"/>
          </a:xfrm>
          <a:prstGeom prst="rect">
            <a:avLst/>
          </a:prstGeom>
        </p:spPr>
      </p:pic>
      <p:sp>
        <p:nvSpPr>
          <p:cNvPr id="8" name="Text Placeholder 14"/>
          <p:cNvSpPr txBox="1">
            <a:spLocks/>
          </p:cNvSpPr>
          <p:nvPr/>
        </p:nvSpPr>
        <p:spPr>
          <a:xfrm>
            <a:off x="792374" y="315936"/>
            <a:ext cx="8708977"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Vai trò Data Visualization trong ML</a:t>
            </a:r>
            <a:endPar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endParaRPr>
          </a:p>
        </p:txBody>
      </p:sp>
      <p:sp>
        <p:nvSpPr>
          <p:cNvPr id="3" name="Rectangle 2"/>
          <p:cNvSpPr/>
          <p:nvPr/>
        </p:nvSpPr>
        <p:spPr>
          <a:xfrm>
            <a:off x="792374" y="1023871"/>
            <a:ext cx="10875885" cy="2585323"/>
          </a:xfrm>
          <a:prstGeom prst="rect">
            <a:avLst/>
          </a:prstGeom>
        </p:spPr>
        <p:txBody>
          <a:bodyPr wrap="square">
            <a:spAutoFit/>
          </a:bodyPr>
          <a:lstStyle/>
          <a:p>
            <a:pPr marL="285750" indent="-285750" algn="just">
              <a:buFontTx/>
              <a:buChar char="-"/>
            </a:pPr>
            <a:r>
              <a:rPr lang="vi-VN" b="1" dirty="0"/>
              <a:t>Data Visualization</a:t>
            </a:r>
            <a:r>
              <a:rPr lang="vi-VN" dirty="0"/>
              <a:t> là một bước quan trọng trong giai đoạn tiền xử lý dữ liệu để xây dựng một mô hình học máy hiệu quả</a:t>
            </a:r>
            <a:r>
              <a:rPr lang="vi-VN" dirty="0" smtClean="0"/>
              <a:t>.</a:t>
            </a:r>
            <a:endParaRPr lang="en-US" dirty="0" smtClean="0"/>
          </a:p>
          <a:p>
            <a:pPr marL="285750" indent="-285750" algn="just">
              <a:buFontTx/>
              <a:buChar char="-"/>
            </a:pPr>
            <a:endParaRPr lang="en-US" dirty="0" smtClean="0"/>
          </a:p>
          <a:p>
            <a:pPr marL="285750" indent="-285750" algn="just">
              <a:buFontTx/>
              <a:buChar char="-"/>
            </a:pPr>
            <a:r>
              <a:rPr lang="vi-VN" b="1" dirty="0"/>
              <a:t>Data Visualization</a:t>
            </a:r>
            <a:r>
              <a:rPr lang="vi-VN" dirty="0"/>
              <a:t> giúp hiểu rõ hơn về dữ liệu đầu vào bao gồm: sự phân bố dữ liệu, đặc tính và sự tương quan của các feature, trực quan các dữ liệu bị nhiễu, khuyết thiếu… Những sự hiểu biết này giúp ích rất lớn trong quá trình lựa chọn và traning mô hình</a:t>
            </a:r>
            <a:r>
              <a:rPr lang="vi-VN" dirty="0" smtClean="0"/>
              <a:t>.</a:t>
            </a:r>
            <a:endParaRPr lang="en-US" dirty="0" smtClean="0"/>
          </a:p>
          <a:p>
            <a:pPr marL="285750" indent="-285750" algn="just">
              <a:buFontTx/>
              <a:buChar char="-"/>
            </a:pPr>
            <a:endParaRPr lang="en-US" dirty="0" smtClean="0"/>
          </a:p>
          <a:p>
            <a:pPr marL="285750" indent="-285750" algn="just">
              <a:buFontTx/>
              <a:buChar char="-"/>
            </a:pPr>
            <a:r>
              <a:rPr lang="vi-VN" b="1" dirty="0"/>
              <a:t>Data Visualization</a:t>
            </a:r>
            <a:r>
              <a:rPr lang="vi-VN" dirty="0"/>
              <a:t> thể hiện trực quan nhất các kết quả mô hình, đặc biệt trong các trường hợp cần so sánh kết quả, đánh giá thuật toán hoặc xây dựng các tài liệu business</a:t>
            </a:r>
            <a:r>
              <a:rPr lang="vi-VN" dirty="0" smtClean="0"/>
              <a:t>.</a:t>
            </a:r>
            <a:endParaRPr lang="en-US" dirty="0"/>
          </a:p>
        </p:txBody>
      </p:sp>
    </p:spTree>
    <p:extLst>
      <p:ext uri="{BB962C8B-B14F-4D97-AF65-F5344CB8AC3E}">
        <p14:creationId xmlns:p14="http://schemas.microsoft.com/office/powerpoint/2010/main" val="3017984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6463145"/>
            <a:ext cx="1080506" cy="394855"/>
          </a:xfrm>
          <a:prstGeom prst="rect">
            <a:avLst/>
          </a:prstGeom>
        </p:spPr>
      </p:pic>
      <p:sp>
        <p:nvSpPr>
          <p:cNvPr id="6" name="Rectangle 5"/>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10868891" y="6500330"/>
            <a:ext cx="1302327" cy="295323"/>
          </a:xfrm>
          <a:prstGeom prst="rect">
            <a:avLst/>
          </a:prstGeom>
        </p:spPr>
      </p:pic>
      <p:sp>
        <p:nvSpPr>
          <p:cNvPr id="10" name="Text Placeholder 14"/>
          <p:cNvSpPr txBox="1">
            <a:spLocks/>
          </p:cNvSpPr>
          <p:nvPr/>
        </p:nvSpPr>
        <p:spPr>
          <a:xfrm>
            <a:off x="792374" y="315936"/>
            <a:ext cx="8708977"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Sử dụng khi nào?</a:t>
            </a:r>
            <a:endPar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endParaRPr>
          </a:p>
        </p:txBody>
      </p:sp>
      <p:sp>
        <p:nvSpPr>
          <p:cNvPr id="2" name="Rectangle 1"/>
          <p:cNvSpPr/>
          <p:nvPr/>
        </p:nvSpPr>
        <p:spPr>
          <a:xfrm>
            <a:off x="792374" y="1206098"/>
            <a:ext cx="10386488" cy="3970318"/>
          </a:xfrm>
          <a:prstGeom prst="rect">
            <a:avLst/>
          </a:prstGeom>
        </p:spPr>
        <p:txBody>
          <a:bodyPr wrap="square">
            <a:spAutoFit/>
          </a:bodyPr>
          <a:lstStyle/>
          <a:p>
            <a:pPr algn="just"/>
            <a:r>
              <a:rPr lang="vi-VN" b="1" dirty="0">
                <a:solidFill>
                  <a:srgbClr val="292B2C"/>
                </a:solidFill>
                <a:latin typeface="Open Sans" panose="020B0604020202020204" charset="0"/>
              </a:rPr>
              <a:t>Giai đoạn tiền xử lý dữ liệu:</a:t>
            </a:r>
            <a:r>
              <a:rPr lang="vi-VN" dirty="0">
                <a:solidFill>
                  <a:srgbClr val="292B2C"/>
                </a:solidFill>
                <a:latin typeface="Open Sans" panose="020B0604020202020204" charset="0"/>
              </a:rPr>
              <a:t> </a:t>
            </a:r>
            <a:r>
              <a:rPr lang="vi-VN" dirty="0">
                <a:latin typeface="Open Sans" panose="020B0604020202020204" charset="0"/>
              </a:rPr>
              <a:t>Trong giai đoạn này, việc mô hình hóa dữ liệu cung cấp các hiểu biết cơ bản về dữ liệu đầu vào mà chúng ta đang có như sự phân bố, sự khuyết thiếu, độ nhiễu, các giá trị ngoại lai</a:t>
            </a:r>
            <a:r>
              <a:rPr lang="vi-VN" dirty="0" smtClean="0">
                <a:latin typeface="Open Sans" panose="020B0604020202020204" charset="0"/>
              </a:rPr>
              <a:t>...</a:t>
            </a:r>
            <a:endParaRPr lang="en-US" dirty="0" smtClean="0">
              <a:latin typeface="Open Sans" panose="020B0604020202020204" charset="0"/>
            </a:endParaRPr>
          </a:p>
          <a:p>
            <a:pPr algn="just"/>
            <a:endParaRPr lang="en-US" dirty="0" smtClean="0">
              <a:solidFill>
                <a:srgbClr val="292B2C"/>
              </a:solidFill>
              <a:latin typeface="Open Sans" panose="020B0604020202020204" charset="0"/>
            </a:endParaRPr>
          </a:p>
          <a:p>
            <a:r>
              <a:rPr lang="vi-VN" b="1" dirty="0"/>
              <a:t>Giai đoạn trích chọn đặc trưng:</a:t>
            </a:r>
            <a:r>
              <a:rPr lang="vi-VN" dirty="0"/>
              <a:t> Mô hình hóa dữ liệu ở giai đoạn này thường kết hợp với các thuật toán ranking/selection feature để đưa ra các biểu đồ đánh giá, so sánh, các bảng score cho từng feature từ đó có thể tính toán được sự phù hợp của feature đối với thuật toán, số lượng feature tối ưu</a:t>
            </a:r>
            <a:r>
              <a:rPr lang="vi-VN" dirty="0" smtClean="0"/>
              <a:t>...</a:t>
            </a:r>
            <a:endParaRPr lang="en-US" dirty="0" smtClean="0"/>
          </a:p>
          <a:p>
            <a:endParaRPr lang="vi-VN" dirty="0"/>
          </a:p>
          <a:p>
            <a:r>
              <a:rPr lang="vi-VN" b="1" dirty="0"/>
              <a:t>Giai đoạn đánh giá mô hình:</a:t>
            </a:r>
            <a:r>
              <a:rPr lang="vi-VN" dirty="0"/>
              <a:t> Đây là giai đoạn mà việc mô hình hóa dữ liệu được sử dụng nhiều nhất giúp thể hiện kết quả của mô hình học máy, so sánh kết quả giữa các mô hình học máy với nhau, kết quả của quá trình parameter tunning... Đặc biệt việc mô hình hóa dữ liệu trong giai đoạn này còn phục vụ cho quá trình xây dựng các tài liệu business, maketing cho sản phẩm.</a:t>
            </a:r>
          </a:p>
          <a:p>
            <a:pPr algn="just"/>
            <a:endParaRPr lang="en-US" dirty="0"/>
          </a:p>
        </p:txBody>
      </p:sp>
    </p:spTree>
    <p:extLst>
      <p:ext uri="{BB962C8B-B14F-4D97-AF65-F5344CB8AC3E}">
        <p14:creationId xmlns:p14="http://schemas.microsoft.com/office/powerpoint/2010/main" val="325814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28A0B59-5A25-45D9-8CA9-BEFD6C8685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27" b="7827"/>
          <a:stretch/>
        </p:blipFill>
        <p:spPr>
          <a:xfrm>
            <a:off x="1392" y="0"/>
            <a:ext cx="12190608" cy="6857217"/>
          </a:xfrm>
          <a:prstGeom prst="rect">
            <a:avLst/>
          </a:prstGeom>
        </p:spPr>
      </p:pic>
      <p:sp>
        <p:nvSpPr>
          <p:cNvPr id="3" name="Rectangle 2">
            <a:extLst>
              <a:ext uri="{FF2B5EF4-FFF2-40B4-BE49-F238E27FC236}">
                <a16:creationId xmlns="" xmlns:a16="http://schemas.microsoft.com/office/drawing/2014/main" id="{68F76392-38E3-4AFF-973C-321DAE08F9EB}"/>
              </a:ext>
            </a:extLst>
          </p:cNvPr>
          <p:cNvSpPr/>
          <p:nvPr/>
        </p:nvSpPr>
        <p:spPr>
          <a:xfrm>
            <a:off x="-1" y="0"/>
            <a:ext cx="12190607" cy="6858000"/>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 xmlns:a16="http://schemas.microsoft.com/office/drawing/2014/main" id="{401C9312-631B-465A-B65D-3B2045B087DD}"/>
              </a:ext>
            </a:extLst>
          </p:cNvPr>
          <p:cNvSpPr/>
          <p:nvPr/>
        </p:nvSpPr>
        <p:spPr>
          <a:xfrm>
            <a:off x="1497496" y="3429000"/>
            <a:ext cx="10693110" cy="1885121"/>
          </a:xfrm>
          <a:prstGeom prst="rect">
            <a:avLst/>
          </a:prstGeom>
          <a:solidFill>
            <a:schemeClr val="tx2">
              <a:lumMod val="50000"/>
            </a:schemeClr>
          </a:solidFill>
        </p:spPr>
        <p:txBody>
          <a:bodyPr wrap="square" lIns="180000" rIns="180000" rtlCol="0" anchor="ctr">
            <a:noAutofit/>
          </a:bodyPr>
          <a:lstStyle/>
          <a:p>
            <a:r>
              <a:rPr lang="en-US" sz="4000">
                <a:solidFill>
                  <a:schemeClr val="bg1"/>
                </a:solidFill>
                <a:latin typeface="Segoe UI" panose="020B0502040204020203" pitchFamily="34" charset="0"/>
                <a:ea typeface="Open Sans" panose="020B0606030504020204" pitchFamily="34" charset="0"/>
                <a:cs typeface="Segoe UI" panose="020B0502040204020203" pitchFamily="34" charset="0"/>
              </a:rPr>
              <a:t>Python Implementation</a:t>
            </a:r>
            <a:endParaRPr lang="en-US" sz="40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5" name="Rectangle 4">
            <a:extLst>
              <a:ext uri="{FF2B5EF4-FFF2-40B4-BE49-F238E27FC236}">
                <a16:creationId xmlns="" xmlns:a16="http://schemas.microsoft.com/office/drawing/2014/main" id="{68DBDE1B-DA29-4558-B587-0D826893EB70}"/>
              </a:ext>
            </a:extLst>
          </p:cNvPr>
          <p:cNvSpPr/>
          <p:nvPr/>
        </p:nvSpPr>
        <p:spPr>
          <a:xfrm>
            <a:off x="0" y="3428999"/>
            <a:ext cx="1497496" cy="1885121"/>
          </a:xfrm>
          <a:prstGeom prst="rect">
            <a:avLst/>
          </a:prstGeom>
          <a:solidFill>
            <a:srgbClr val="F15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a:latin typeface="Open Sans" panose="020B0606030504020204" pitchFamily="34" charset="0"/>
                <a:ea typeface="Open Sans" panose="020B0606030504020204" pitchFamily="34" charset="0"/>
                <a:cs typeface="Open Sans" panose="020B0606030504020204" pitchFamily="34" charset="0"/>
              </a:rPr>
              <a:t>5</a:t>
            </a:r>
          </a:p>
        </p:txBody>
      </p:sp>
    </p:spTree>
    <p:extLst>
      <p:ext uri="{BB962C8B-B14F-4D97-AF65-F5344CB8AC3E}">
        <p14:creationId xmlns:p14="http://schemas.microsoft.com/office/powerpoint/2010/main" val="412338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6463145"/>
            <a:ext cx="1080506" cy="394855"/>
          </a:xfrm>
          <a:prstGeom prst="rect">
            <a:avLst/>
          </a:prstGeom>
        </p:spPr>
      </p:pic>
      <p:sp>
        <p:nvSpPr>
          <p:cNvPr id="10" name="Rectangle 9"/>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11" name="Picture 10"/>
          <p:cNvPicPr>
            <a:picLocks noChangeAspect="1"/>
          </p:cNvPicPr>
          <p:nvPr/>
        </p:nvPicPr>
        <p:blipFill>
          <a:blip r:embed="rId3"/>
          <a:stretch>
            <a:fillRect/>
          </a:stretch>
        </p:blipFill>
        <p:spPr>
          <a:xfrm>
            <a:off x="10868891" y="6500330"/>
            <a:ext cx="1302327" cy="295323"/>
          </a:xfrm>
          <a:prstGeom prst="rect">
            <a:avLst/>
          </a:prstGeom>
        </p:spPr>
      </p:pic>
      <p:sp>
        <p:nvSpPr>
          <p:cNvPr id="28" name="Rectangle 27"/>
          <p:cNvSpPr/>
          <p:nvPr/>
        </p:nvSpPr>
        <p:spPr>
          <a:xfrm>
            <a:off x="1379537" y="3334025"/>
            <a:ext cx="4043363" cy="1343025"/>
          </a:xfrm>
          <a:prstGeom prst="rect">
            <a:avLst/>
          </a:prstGeom>
          <a:solidFill>
            <a:srgbClr val="FFFFFF">
              <a:lumMod val="95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1">
                  <a:lumMod val="50000"/>
                  <a:lumOff val="50000"/>
                </a:schemeClr>
              </a:solidFill>
              <a:effectLst/>
              <a:uLnTx/>
              <a:uFillTx/>
              <a:latin typeface="Segoe UI" panose="020B0502040204020203" pitchFamily="34" charset="0"/>
              <a:cs typeface="Segoe UI" panose="020B0502040204020203" pitchFamily="34" charset="0"/>
            </a:endParaRPr>
          </a:p>
        </p:txBody>
      </p:sp>
      <p:sp>
        <p:nvSpPr>
          <p:cNvPr id="29" name="Rectangle 28"/>
          <p:cNvSpPr/>
          <p:nvPr/>
        </p:nvSpPr>
        <p:spPr>
          <a:xfrm>
            <a:off x="7048500" y="3334025"/>
            <a:ext cx="4043362" cy="1343025"/>
          </a:xfrm>
          <a:prstGeom prst="rect">
            <a:avLst/>
          </a:prstGeom>
          <a:solidFill>
            <a:srgbClr val="FFFFFF">
              <a:lumMod val="95000"/>
            </a:srgbClr>
          </a:solidFill>
          <a:ln w="12700" cap="flat" cmpd="sng" algn="ctr">
            <a:noFill/>
            <a:prstDash val="solid"/>
            <a:miter lim="800000"/>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400" kern="0" dirty="0" smtClean="0">
                <a:solidFill>
                  <a:schemeClr val="tx1">
                    <a:lumMod val="50000"/>
                    <a:lumOff val="50000"/>
                  </a:schemeClr>
                </a:solidFill>
                <a:latin typeface="Segoe UI" panose="020B0502040204020203" pitchFamily="34" charset="0"/>
                <a:cs typeface="Segoe UI" panose="020B0502040204020203" pitchFamily="34" charset="0"/>
              </a:rPr>
              <a:t>1. Vai </a:t>
            </a:r>
            <a:r>
              <a:rPr lang="en-US" sz="1400" kern="0" dirty="0">
                <a:solidFill>
                  <a:schemeClr val="tx1">
                    <a:lumMod val="50000"/>
                    <a:lumOff val="50000"/>
                  </a:schemeClr>
                </a:solidFill>
                <a:latin typeface="Segoe UI" panose="020B0502040204020203" pitchFamily="34" charset="0"/>
                <a:cs typeface="Segoe UI" panose="020B0502040204020203" pitchFamily="34" charset="0"/>
              </a:rPr>
              <a:t>trò trong bài toán </a:t>
            </a:r>
            <a:r>
              <a:rPr lang="en-US" sz="1400" kern="0" dirty="0" smtClean="0">
                <a:solidFill>
                  <a:schemeClr val="tx1">
                    <a:lumMod val="50000"/>
                    <a:lumOff val="50000"/>
                  </a:schemeClr>
                </a:solidFill>
                <a:latin typeface="Segoe UI" panose="020B0502040204020203" pitchFamily="34" charset="0"/>
                <a:cs typeface="Segoe UI" panose="020B0502040204020203" pitchFamily="34" charset="0"/>
              </a:rPr>
              <a:t>ML</a:t>
            </a:r>
          </a:p>
          <a:p>
            <a:pPr marL="0" marR="0" lvl="0" indent="0" defTabSz="914400" eaLnBrk="1" fontAlgn="auto" latinLnBrk="0" hangingPunct="1">
              <a:lnSpc>
                <a:spcPct val="100000"/>
              </a:lnSpc>
              <a:spcBef>
                <a:spcPts val="0"/>
              </a:spcBef>
              <a:spcAft>
                <a:spcPts val="0"/>
              </a:spcAft>
              <a:buClrTx/>
              <a:buSzTx/>
              <a:buFontTx/>
              <a:buNone/>
              <a:tabLst/>
              <a:defRPr/>
            </a:pPr>
            <a:r>
              <a:rPr lang="en-US" sz="1400" kern="0" dirty="0" smtClean="0">
                <a:solidFill>
                  <a:schemeClr val="tx1">
                    <a:lumMod val="50000"/>
                    <a:lumOff val="50000"/>
                  </a:schemeClr>
                </a:solidFill>
                <a:latin typeface="Segoe UI" panose="020B0502040204020203" pitchFamily="34" charset="0"/>
                <a:cs typeface="Segoe UI" panose="020B0502040204020203" pitchFamily="34" charset="0"/>
              </a:rPr>
              <a:t>2. Thực </a:t>
            </a:r>
            <a:r>
              <a:rPr lang="en-US" sz="1400" kern="0" dirty="0">
                <a:solidFill>
                  <a:schemeClr val="tx1">
                    <a:lumMod val="50000"/>
                    <a:lumOff val="50000"/>
                  </a:schemeClr>
                </a:solidFill>
                <a:latin typeface="Segoe UI" panose="020B0502040204020203" pitchFamily="34" charset="0"/>
                <a:cs typeface="Segoe UI" panose="020B0502040204020203" pitchFamily="34" charset="0"/>
              </a:rPr>
              <a:t>hành các công cụ phổ biến</a:t>
            </a:r>
            <a:endParaRPr kumimoji="0" lang="en-US" sz="1400" b="0" i="0" u="none" strike="noStrike" kern="0" cap="none" spc="0" normalizeH="0" baseline="0" noProof="0" dirty="0">
              <a:ln>
                <a:noFill/>
              </a:ln>
              <a:solidFill>
                <a:schemeClr val="tx1">
                  <a:lumMod val="50000"/>
                  <a:lumOff val="50000"/>
                </a:schemeClr>
              </a:solidFill>
              <a:effectLst/>
              <a:uLnTx/>
              <a:uFillTx/>
              <a:latin typeface="Segoe UI" panose="020B0502040204020203" pitchFamily="34" charset="0"/>
              <a:cs typeface="Segoe UI" panose="020B0502040204020203" pitchFamily="34" charset="0"/>
            </a:endParaRPr>
          </a:p>
        </p:txBody>
      </p:sp>
      <p:sp>
        <p:nvSpPr>
          <p:cNvPr id="30" name="Rectangle 29"/>
          <p:cNvSpPr/>
          <p:nvPr/>
        </p:nvSpPr>
        <p:spPr>
          <a:xfrm>
            <a:off x="1379537" y="3308625"/>
            <a:ext cx="4043363" cy="1477328"/>
          </a:xfrm>
          <a:prstGeom prst="rect">
            <a:avLst/>
          </a:prstGeom>
        </p:spPr>
        <p:txBody>
          <a:bodyPr>
            <a:spAutoFit/>
          </a:bodyPr>
          <a:lstStyle/>
          <a:p>
            <a:pPr eaLnBrk="1" fontAlgn="auto" hangingPunct="1">
              <a:spcBef>
                <a:spcPts val="0"/>
              </a:spcBef>
              <a:spcAft>
                <a:spcPts val="0"/>
              </a:spcAft>
              <a:defRPr/>
            </a:pPr>
            <a:r>
              <a:rPr lang="en-US" b="1" dirty="0"/>
              <a:t>2</a:t>
            </a:r>
          </a:p>
          <a:p>
            <a:pPr eaLnBrk="1" fontAlgn="auto" hangingPunct="1">
              <a:spcBef>
                <a:spcPts val="0"/>
              </a:spcBef>
              <a:spcAft>
                <a:spcPts val="0"/>
              </a:spcAft>
              <a:defRPr/>
            </a:pPr>
            <a:endParaRPr lang="en-US" b="1" dirty="0"/>
          </a:p>
          <a:p>
            <a:pPr eaLnBrk="1" fontAlgn="auto" hangingPunct="1">
              <a:spcBef>
                <a:spcPts val="0"/>
              </a:spcBef>
              <a:spcAft>
                <a:spcPts val="0"/>
              </a:spcAft>
              <a:defRPr/>
            </a:pPr>
            <a:r>
              <a:rPr lang="en-US" b="1" dirty="0"/>
              <a:t>Visualization</a:t>
            </a:r>
          </a:p>
          <a:p>
            <a:pPr eaLnBrk="1" fontAlgn="auto" hangingPunct="1">
              <a:spcBef>
                <a:spcPts val="0"/>
              </a:spcBef>
              <a:spcAft>
                <a:spcPts val="0"/>
              </a:spcAft>
              <a:defRPr/>
            </a:pPr>
            <a:endParaRPr lang="en-US" b="1" dirty="0"/>
          </a:p>
          <a:p>
            <a:pPr eaLnBrk="1" fontAlgn="auto" hangingPunct="1">
              <a:spcBef>
                <a:spcPts val="0"/>
              </a:spcBef>
              <a:spcAft>
                <a:spcPts val="0"/>
              </a:spcAft>
              <a:defRPr/>
            </a:pPr>
            <a:endParaRPr lang="en-US" b="1" dirty="0"/>
          </a:p>
        </p:txBody>
      </p:sp>
      <p:sp>
        <p:nvSpPr>
          <p:cNvPr id="31" name="Right Arrow 30"/>
          <p:cNvSpPr/>
          <p:nvPr/>
        </p:nvSpPr>
        <p:spPr>
          <a:xfrm>
            <a:off x="812800" y="1797325"/>
            <a:ext cx="209550" cy="207962"/>
          </a:xfrm>
          <a:prstGeom prst="rightArrow">
            <a:avLst/>
          </a:prstGeom>
          <a:solidFill>
            <a:srgbClr val="262626"/>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tx1">
                  <a:lumMod val="50000"/>
                  <a:lumOff val="50000"/>
                </a:schemeClr>
              </a:solidFill>
              <a:effectLst/>
              <a:uLnTx/>
              <a:uFillTx/>
              <a:latin typeface="Segoe UI" panose="020B0502040204020203" pitchFamily="34" charset="0"/>
              <a:cs typeface="Segoe UI" panose="020B0502040204020203" pitchFamily="34" charset="0"/>
            </a:endParaRPr>
          </a:p>
        </p:txBody>
      </p:sp>
      <p:sp>
        <p:nvSpPr>
          <p:cNvPr id="32" name="Rectangle 31"/>
          <p:cNvSpPr/>
          <p:nvPr/>
        </p:nvSpPr>
        <p:spPr>
          <a:xfrm>
            <a:off x="1379537" y="1710012"/>
            <a:ext cx="4043363" cy="1123384"/>
          </a:xfrm>
          <a:prstGeom prst="rect">
            <a:avLst/>
          </a:prstGeom>
        </p:spPr>
        <p:txBody>
          <a:bodyPr>
            <a:spAutoFit/>
          </a:bodyPr>
          <a:lstStyle/>
          <a:p>
            <a:pPr eaLnBrk="1" fontAlgn="auto" hangingPunct="1">
              <a:spcBef>
                <a:spcPts val="0"/>
              </a:spcBef>
              <a:spcAft>
                <a:spcPts val="0"/>
              </a:spcAft>
              <a:defRPr/>
            </a:pPr>
            <a:r>
              <a:rPr lang="en-US" sz="2800" b="1" dirty="0">
                <a:latin typeface="Segoe UI" panose="020B0502040204020203" pitchFamily="34" charset="0"/>
                <a:ea typeface="Open Sans" panose="020B0606030504020204" pitchFamily="34" charset="0"/>
                <a:cs typeface="Segoe UI" panose="020B0502040204020203" pitchFamily="34" charset="0"/>
              </a:rPr>
              <a:t>1</a:t>
            </a:r>
            <a:endParaRPr lang="en-US" sz="2400" b="1" dirty="0">
              <a:latin typeface="Segoe UI" panose="020B0502040204020203" pitchFamily="34" charset="0"/>
              <a:ea typeface="Open Sans" panose="020B0606030504020204" pitchFamily="34" charset="0"/>
              <a:cs typeface="Segoe UI" panose="020B0502040204020203" pitchFamily="34" charset="0"/>
            </a:endParaRPr>
          </a:p>
          <a:p>
            <a:pPr eaLnBrk="1" fontAlgn="auto" hangingPunct="1">
              <a:spcBef>
                <a:spcPts val="0"/>
              </a:spcBef>
              <a:spcAft>
                <a:spcPts val="0"/>
              </a:spcAft>
              <a:defRPr/>
            </a:pPr>
            <a:endParaRPr lang="en-US" sz="1050" b="1" dirty="0">
              <a:latin typeface="Segoe UI" panose="020B0502040204020203" pitchFamily="34" charset="0"/>
              <a:ea typeface="Open Sans" panose="020B0606030504020204" pitchFamily="34" charset="0"/>
              <a:cs typeface="Segoe UI" panose="020B0502040204020203" pitchFamily="34" charset="0"/>
            </a:endParaRPr>
          </a:p>
          <a:p>
            <a:pPr eaLnBrk="1" fontAlgn="auto" hangingPunct="1">
              <a:spcBef>
                <a:spcPts val="0"/>
              </a:spcBef>
              <a:spcAft>
                <a:spcPts val="0"/>
              </a:spcAft>
              <a:defRPr/>
            </a:pPr>
            <a:r>
              <a:rPr lang="en-US" b="1" dirty="0" smtClean="0">
                <a:latin typeface="Segoe UI" panose="020B0502040204020203" pitchFamily="34" charset="0"/>
                <a:ea typeface="Open Sans" panose="020B0606030504020204" pitchFamily="34" charset="0"/>
                <a:cs typeface="Segoe UI" panose="020B0502040204020203" pitchFamily="34" charset="0"/>
              </a:rPr>
              <a:t>Giới thiệu server DGX </a:t>
            </a:r>
            <a:endParaRPr lang="en-US" b="1" dirty="0">
              <a:latin typeface="Segoe UI" panose="020B0502040204020203" pitchFamily="34" charset="0"/>
              <a:ea typeface="Open Sans" panose="020B0606030504020204" pitchFamily="34" charset="0"/>
              <a:cs typeface="Segoe UI" panose="020B0502040204020203" pitchFamily="34" charset="0"/>
            </a:endParaRPr>
          </a:p>
          <a:p>
            <a:pPr eaLnBrk="1" fontAlgn="auto" hangingPunct="1">
              <a:spcBef>
                <a:spcPts val="0"/>
              </a:spcBef>
              <a:spcAft>
                <a:spcPts val="0"/>
              </a:spcAft>
              <a:defRPr/>
            </a:pPr>
            <a:endParaRPr lang="en-US" sz="1050"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33" name="Right Arrow 32"/>
          <p:cNvSpPr/>
          <p:nvPr/>
        </p:nvSpPr>
        <p:spPr>
          <a:xfrm>
            <a:off x="6481762" y="1802087"/>
            <a:ext cx="207963" cy="207963"/>
          </a:xfrm>
          <a:prstGeom prst="rightArrow">
            <a:avLst/>
          </a:prstGeom>
          <a:solidFill>
            <a:srgbClr val="929292"/>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tx1">
                  <a:lumMod val="50000"/>
                  <a:lumOff val="50000"/>
                </a:schemeClr>
              </a:solidFill>
              <a:effectLst/>
              <a:uLnTx/>
              <a:uFillTx/>
              <a:latin typeface="Segoe UI" panose="020B0502040204020203" pitchFamily="34" charset="0"/>
              <a:cs typeface="Segoe UI" panose="020B0502040204020203" pitchFamily="34" charset="0"/>
            </a:endParaRPr>
          </a:p>
        </p:txBody>
      </p:sp>
      <p:sp>
        <p:nvSpPr>
          <p:cNvPr id="34" name="Rectangle 33"/>
          <p:cNvSpPr/>
          <p:nvPr/>
        </p:nvSpPr>
        <p:spPr>
          <a:xfrm>
            <a:off x="7048500" y="1716362"/>
            <a:ext cx="4043362" cy="1384995"/>
          </a:xfrm>
          <a:prstGeom prst="rect">
            <a:avLst/>
          </a:prstGeom>
        </p:spPr>
        <p:txBody>
          <a:bodyPr>
            <a:spAutoFit/>
          </a:bodyPr>
          <a:lstStyle/>
          <a:p>
            <a:pPr eaLnBrk="1" fontAlgn="auto" hangingPunct="1">
              <a:spcBef>
                <a:spcPts val="0"/>
              </a:spcBef>
              <a:spcAft>
                <a:spcPts val="0"/>
              </a:spcAft>
              <a:defRPr/>
            </a:pPr>
            <a:r>
              <a:rPr lang="en-US"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1. </a:t>
            </a:r>
            <a:r>
              <a:rPr lang="vi-VN"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Giới </a:t>
            </a:r>
            <a:r>
              <a:rPr lang="vi-VN" sz="1400"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thiệu GPU/DL, triển vọng và xu </a:t>
            </a:r>
            <a:r>
              <a:rPr lang="vi-VN"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hướng</a:t>
            </a:r>
            <a:endParaRPr lang="en-US"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endParaRPr>
          </a:p>
          <a:p>
            <a:pPr eaLnBrk="1" fontAlgn="auto" hangingPunct="1">
              <a:spcBef>
                <a:spcPts val="0"/>
              </a:spcBef>
              <a:spcAft>
                <a:spcPts val="0"/>
              </a:spcAft>
              <a:defRPr/>
            </a:pPr>
            <a:r>
              <a:rPr lang="vi-VN"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2.</a:t>
            </a:r>
            <a:r>
              <a:rPr lang="en-US"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 </a:t>
            </a:r>
            <a:r>
              <a:rPr lang="vi-VN"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Vai </a:t>
            </a:r>
            <a:r>
              <a:rPr lang="vi-VN" sz="1400"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trò của GPU trong việc thúc đẩy tính toán dữ liệu</a:t>
            </a:r>
            <a:endParaRPr lang="en-US"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endParaRPr>
          </a:p>
          <a:p>
            <a:pPr eaLnBrk="1" fontAlgn="auto" hangingPunct="1">
              <a:spcBef>
                <a:spcPts val="0"/>
              </a:spcBef>
              <a:spcAft>
                <a:spcPts val="0"/>
              </a:spcAft>
              <a:defRPr/>
            </a:pPr>
            <a:r>
              <a:rPr lang="en-US"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3</a:t>
            </a:r>
            <a:r>
              <a:rPr lang="en-US" sz="1400"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 </a:t>
            </a:r>
            <a:r>
              <a:rPr lang="en-US"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Một </a:t>
            </a:r>
            <a:r>
              <a:rPr lang="en-US" sz="1400"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số công nghệ cho phép thúc đẩy hiệu năng tính toán</a:t>
            </a:r>
            <a:endParaRPr lang="en-US"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endParaRPr>
          </a:p>
          <a:p>
            <a:pPr eaLnBrk="1" fontAlgn="auto" hangingPunct="1">
              <a:spcBef>
                <a:spcPts val="0"/>
              </a:spcBef>
              <a:spcAft>
                <a:spcPts val="0"/>
              </a:spcAft>
              <a:defRPr/>
            </a:pPr>
            <a:r>
              <a:rPr lang="en-US"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4</a:t>
            </a:r>
            <a:r>
              <a:rPr lang="en-US" sz="1400"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 </a:t>
            </a:r>
            <a:r>
              <a:rPr lang="en-US" sz="1400" dirty="0" smtClean="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Load </a:t>
            </a:r>
            <a:r>
              <a:rPr lang="en-US" sz="1400"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dữ liệu trên DGX</a:t>
            </a:r>
          </a:p>
        </p:txBody>
      </p:sp>
      <p:sp>
        <p:nvSpPr>
          <p:cNvPr id="35" name="Right Arrow 34"/>
          <p:cNvSpPr/>
          <p:nvPr/>
        </p:nvSpPr>
        <p:spPr>
          <a:xfrm>
            <a:off x="812800" y="3394350"/>
            <a:ext cx="209550" cy="207962"/>
          </a:xfrm>
          <a:prstGeom prst="rightArrow">
            <a:avLst/>
          </a:prstGeom>
          <a:solidFill>
            <a:srgbClr val="FF0000"/>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tx1">
                  <a:lumMod val="50000"/>
                  <a:lumOff val="50000"/>
                </a:schemeClr>
              </a:solidFill>
              <a:effectLst/>
              <a:uLnTx/>
              <a:uFillTx/>
              <a:latin typeface="Segoe UI" panose="020B0502040204020203" pitchFamily="34" charset="0"/>
              <a:cs typeface="Segoe UI" panose="020B0502040204020203" pitchFamily="34" charset="0"/>
            </a:endParaRPr>
          </a:p>
        </p:txBody>
      </p:sp>
      <p:sp>
        <p:nvSpPr>
          <p:cNvPr id="36" name="Right Arrow 35"/>
          <p:cNvSpPr/>
          <p:nvPr/>
        </p:nvSpPr>
        <p:spPr>
          <a:xfrm>
            <a:off x="6481762" y="3399112"/>
            <a:ext cx="207963" cy="209550"/>
          </a:xfrm>
          <a:prstGeom prst="rightArrow">
            <a:avLst/>
          </a:prstGeom>
          <a:solidFill>
            <a:srgbClr val="FF0909"/>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tx1">
                  <a:lumMod val="50000"/>
                  <a:lumOff val="50000"/>
                </a:schemeClr>
              </a:solidFill>
              <a:effectLst/>
              <a:uLnTx/>
              <a:uFillTx/>
              <a:latin typeface="Segoe UI" panose="020B0502040204020203" pitchFamily="34" charset="0"/>
              <a:cs typeface="Segoe UI" panose="020B0502040204020203" pitchFamily="34" charset="0"/>
            </a:endParaRPr>
          </a:p>
        </p:txBody>
      </p:sp>
      <p:sp>
        <p:nvSpPr>
          <p:cNvPr id="37" name="Rectangle 36"/>
          <p:cNvSpPr/>
          <p:nvPr/>
        </p:nvSpPr>
        <p:spPr>
          <a:xfrm>
            <a:off x="7048500" y="3313387"/>
            <a:ext cx="4043362" cy="246221"/>
          </a:xfrm>
          <a:prstGeom prst="rect">
            <a:avLst/>
          </a:prstGeom>
        </p:spPr>
        <p:txBody>
          <a:bodyPr>
            <a:spAutoFit/>
          </a:bodyPr>
          <a:lstStyle/>
          <a:p>
            <a:pPr eaLnBrk="1" fontAlgn="auto" hangingPunct="1">
              <a:spcBef>
                <a:spcPts val="0"/>
              </a:spcBef>
              <a:spcAft>
                <a:spcPts val="0"/>
              </a:spcAft>
              <a:defRPr/>
            </a:pPr>
            <a:endParaRPr lang="en-US" sz="1000"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42" name="Text Placeholder 14"/>
          <p:cNvSpPr txBox="1">
            <a:spLocks/>
          </p:cNvSpPr>
          <p:nvPr/>
        </p:nvSpPr>
        <p:spPr>
          <a:xfrm>
            <a:off x="792375" y="315936"/>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Table of Contents</a:t>
            </a:r>
          </a:p>
        </p:txBody>
      </p:sp>
    </p:spTree>
    <p:extLst>
      <p:ext uri="{BB962C8B-B14F-4D97-AF65-F5344CB8AC3E}">
        <p14:creationId xmlns:p14="http://schemas.microsoft.com/office/powerpoint/2010/main" val="2235542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28A0B59-5A25-45D9-8CA9-BEFD6C8685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27" b="7827"/>
          <a:stretch/>
        </p:blipFill>
        <p:spPr>
          <a:xfrm>
            <a:off x="1392" y="0"/>
            <a:ext cx="12190608" cy="6857217"/>
          </a:xfrm>
          <a:prstGeom prst="rect">
            <a:avLst/>
          </a:prstGeom>
        </p:spPr>
      </p:pic>
      <p:sp>
        <p:nvSpPr>
          <p:cNvPr id="3" name="Rectangle 2">
            <a:extLst>
              <a:ext uri="{FF2B5EF4-FFF2-40B4-BE49-F238E27FC236}">
                <a16:creationId xmlns="" xmlns:a16="http://schemas.microsoft.com/office/drawing/2014/main" id="{68F76392-38E3-4AFF-973C-321DAE08F9EB}"/>
              </a:ext>
            </a:extLst>
          </p:cNvPr>
          <p:cNvSpPr/>
          <p:nvPr/>
        </p:nvSpPr>
        <p:spPr>
          <a:xfrm>
            <a:off x="-1" y="0"/>
            <a:ext cx="12190607" cy="6858000"/>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 xmlns:a16="http://schemas.microsoft.com/office/drawing/2014/main" id="{401C9312-631B-465A-B65D-3B2045B087DD}"/>
              </a:ext>
            </a:extLst>
          </p:cNvPr>
          <p:cNvSpPr/>
          <p:nvPr/>
        </p:nvSpPr>
        <p:spPr>
          <a:xfrm>
            <a:off x="1497496" y="3429000"/>
            <a:ext cx="10693110" cy="1885121"/>
          </a:xfrm>
          <a:prstGeom prst="rect">
            <a:avLst/>
          </a:prstGeom>
          <a:solidFill>
            <a:schemeClr val="tx2">
              <a:lumMod val="50000"/>
            </a:schemeClr>
          </a:solidFill>
        </p:spPr>
        <p:txBody>
          <a:bodyPr wrap="square" lIns="180000" rIns="180000" rtlCol="0" anchor="ctr">
            <a:noAutofit/>
          </a:bodyPr>
          <a:lstStyle/>
          <a:p>
            <a:r>
              <a:rPr lang="en-US" sz="4000" dirty="0">
                <a:solidFill>
                  <a:schemeClr val="bg1"/>
                </a:solidFill>
                <a:latin typeface="Segoe UI" panose="020B0502040204020203" pitchFamily="34" charset="0"/>
                <a:ea typeface="Open Sans" panose="020B0606030504020204" pitchFamily="34" charset="0"/>
                <a:cs typeface="Segoe UI" panose="020B0502040204020203" pitchFamily="34" charset="0"/>
              </a:rPr>
              <a:t>Giới thiệu server DGX </a:t>
            </a:r>
          </a:p>
        </p:txBody>
      </p:sp>
      <p:sp>
        <p:nvSpPr>
          <p:cNvPr id="5" name="Rectangle 4">
            <a:extLst>
              <a:ext uri="{FF2B5EF4-FFF2-40B4-BE49-F238E27FC236}">
                <a16:creationId xmlns="" xmlns:a16="http://schemas.microsoft.com/office/drawing/2014/main" id="{68DBDE1B-DA29-4558-B587-0D826893EB70}"/>
              </a:ext>
            </a:extLst>
          </p:cNvPr>
          <p:cNvSpPr/>
          <p:nvPr/>
        </p:nvSpPr>
        <p:spPr>
          <a:xfrm>
            <a:off x="0" y="3428999"/>
            <a:ext cx="1497496" cy="1885121"/>
          </a:xfrm>
          <a:prstGeom prst="rect">
            <a:avLst/>
          </a:prstGeom>
          <a:solidFill>
            <a:srgbClr val="F15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a:latin typeface="Open Sans" panose="020B0606030504020204" pitchFamily="34" charset="0"/>
                <a:ea typeface="Open Sans" panose="020B0606030504020204" pitchFamily="34" charset="0"/>
                <a:cs typeface="Open Sans" panose="020B0606030504020204" pitchFamily="34" charset="0"/>
              </a:rPr>
              <a:t>1</a:t>
            </a:r>
          </a:p>
        </p:txBody>
      </p:sp>
    </p:spTree>
    <p:extLst>
      <p:ext uri="{BB962C8B-B14F-4D97-AF65-F5344CB8AC3E}">
        <p14:creationId xmlns:p14="http://schemas.microsoft.com/office/powerpoint/2010/main" val="4056579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0" y="6463145"/>
            <a:ext cx="1080506" cy="394855"/>
          </a:xfrm>
          <a:prstGeom prst="rect">
            <a:avLst/>
          </a:prstGeom>
        </p:spPr>
      </p:pic>
      <p:sp>
        <p:nvSpPr>
          <p:cNvPr id="28" name="Rectangle 27"/>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29" name="Picture 28"/>
          <p:cNvPicPr>
            <a:picLocks noChangeAspect="1"/>
          </p:cNvPicPr>
          <p:nvPr/>
        </p:nvPicPr>
        <p:blipFill>
          <a:blip r:embed="rId3"/>
          <a:stretch>
            <a:fillRect/>
          </a:stretch>
        </p:blipFill>
        <p:spPr>
          <a:xfrm>
            <a:off x="10868891" y="6500330"/>
            <a:ext cx="1302327" cy="295323"/>
          </a:xfrm>
          <a:prstGeom prst="rect">
            <a:avLst/>
          </a:prstGeom>
        </p:spPr>
      </p:pic>
      <p:sp>
        <p:nvSpPr>
          <p:cNvPr id="8" name="Text Placeholder 14"/>
          <p:cNvSpPr txBox="1">
            <a:spLocks/>
          </p:cNvSpPr>
          <p:nvPr/>
        </p:nvSpPr>
        <p:spPr>
          <a:xfrm>
            <a:off x="792375" y="315936"/>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Giới </a:t>
            </a:r>
            <a:r>
              <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thiệu GPU/DL</a:t>
            </a:r>
          </a:p>
        </p:txBody>
      </p:sp>
      <p:sp>
        <p:nvSpPr>
          <p:cNvPr id="6" name="Rectangle 5"/>
          <p:cNvSpPr/>
          <p:nvPr/>
        </p:nvSpPr>
        <p:spPr>
          <a:xfrm>
            <a:off x="8435661" y="1988539"/>
            <a:ext cx="3078051" cy="923330"/>
          </a:xfrm>
          <a:prstGeom prst="rect">
            <a:avLst/>
          </a:prstGeom>
        </p:spPr>
        <p:txBody>
          <a:bodyPr wrap="square">
            <a:spAutoFit/>
          </a:bodyPr>
          <a:lstStyle/>
          <a:p>
            <a:pPr algn="just"/>
            <a:r>
              <a:rPr lang="en-US" dirty="0" smtClean="0"/>
              <a:t>- Các phép tính trong DL chủ yếu là các phép nhân ma trận</a:t>
            </a:r>
            <a:endParaRPr lang="en-US" dirty="0"/>
          </a:p>
        </p:txBody>
      </p:sp>
      <p:pic>
        <p:nvPicPr>
          <p:cNvPr id="7" name="Picture 6"/>
          <p:cNvPicPr>
            <a:picLocks noChangeAspect="1"/>
          </p:cNvPicPr>
          <p:nvPr/>
        </p:nvPicPr>
        <p:blipFill>
          <a:blip r:embed="rId4"/>
          <a:stretch>
            <a:fillRect/>
          </a:stretch>
        </p:blipFill>
        <p:spPr>
          <a:xfrm>
            <a:off x="792375" y="1395882"/>
            <a:ext cx="6667500" cy="3448050"/>
          </a:xfrm>
          <a:prstGeom prst="rect">
            <a:avLst/>
          </a:prstGeom>
        </p:spPr>
      </p:pic>
    </p:spTree>
    <p:extLst>
      <p:ext uri="{BB962C8B-B14F-4D97-AF65-F5344CB8AC3E}">
        <p14:creationId xmlns:p14="http://schemas.microsoft.com/office/powerpoint/2010/main" val="4116411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0" y="6463145"/>
            <a:ext cx="1080506" cy="394855"/>
          </a:xfrm>
          <a:prstGeom prst="rect">
            <a:avLst/>
          </a:prstGeom>
        </p:spPr>
      </p:pic>
      <p:sp>
        <p:nvSpPr>
          <p:cNvPr id="28" name="Rectangle 27"/>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29" name="Picture 28"/>
          <p:cNvPicPr>
            <a:picLocks noChangeAspect="1"/>
          </p:cNvPicPr>
          <p:nvPr/>
        </p:nvPicPr>
        <p:blipFill>
          <a:blip r:embed="rId3"/>
          <a:stretch>
            <a:fillRect/>
          </a:stretch>
        </p:blipFill>
        <p:spPr>
          <a:xfrm>
            <a:off x="10868891" y="6500330"/>
            <a:ext cx="1302327" cy="295323"/>
          </a:xfrm>
          <a:prstGeom prst="rect">
            <a:avLst/>
          </a:prstGeom>
        </p:spPr>
      </p:pic>
      <p:sp>
        <p:nvSpPr>
          <p:cNvPr id="8" name="Text Placeholder 14"/>
          <p:cNvSpPr txBox="1">
            <a:spLocks/>
          </p:cNvSpPr>
          <p:nvPr/>
        </p:nvSpPr>
        <p:spPr>
          <a:xfrm>
            <a:off x="792375" y="315936"/>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Giới </a:t>
            </a:r>
            <a:r>
              <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thiệu GPU/DL</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53" y="922554"/>
            <a:ext cx="7608910" cy="5304497"/>
          </a:xfrm>
          <a:prstGeom prst="rect">
            <a:avLst/>
          </a:prstGeom>
        </p:spPr>
      </p:pic>
      <p:sp>
        <p:nvSpPr>
          <p:cNvPr id="6" name="Rectangle 5"/>
          <p:cNvSpPr/>
          <p:nvPr/>
        </p:nvSpPr>
        <p:spPr>
          <a:xfrm>
            <a:off x="8435661" y="1988539"/>
            <a:ext cx="3078051" cy="1477328"/>
          </a:xfrm>
          <a:prstGeom prst="rect">
            <a:avLst/>
          </a:prstGeom>
        </p:spPr>
        <p:txBody>
          <a:bodyPr wrap="square">
            <a:spAutoFit/>
          </a:bodyPr>
          <a:lstStyle/>
          <a:p>
            <a:pPr algn="just"/>
            <a:r>
              <a:rPr lang="en-US" dirty="0"/>
              <a:t>Trong biểu </a:t>
            </a:r>
            <a:r>
              <a:rPr lang="en-US" dirty="0" smtClean="0"/>
              <a:t>đồ, </a:t>
            </a:r>
            <a:r>
              <a:rPr lang="en-US" dirty="0"/>
              <a:t>bạn có thể thấy rằng GPU (đỏ / xanh) về mặt lý thuyết có thể thực hiện </a:t>
            </a:r>
            <a:r>
              <a:rPr lang="en-US" dirty="0" smtClean="0"/>
              <a:t>hoạt động gấp nhiều lần CPU </a:t>
            </a:r>
            <a:r>
              <a:rPr lang="en-US" dirty="0"/>
              <a:t>(màu xanh lam).</a:t>
            </a:r>
          </a:p>
        </p:txBody>
      </p:sp>
    </p:spTree>
    <p:extLst>
      <p:ext uri="{BB962C8B-B14F-4D97-AF65-F5344CB8AC3E}">
        <p14:creationId xmlns:p14="http://schemas.microsoft.com/office/powerpoint/2010/main" val="4192890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0" y="6463145"/>
            <a:ext cx="1080506" cy="394855"/>
          </a:xfrm>
          <a:prstGeom prst="rect">
            <a:avLst/>
          </a:prstGeom>
        </p:spPr>
      </p:pic>
      <p:sp>
        <p:nvSpPr>
          <p:cNvPr id="28" name="Rectangle 27"/>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29" name="Picture 28"/>
          <p:cNvPicPr>
            <a:picLocks noChangeAspect="1"/>
          </p:cNvPicPr>
          <p:nvPr/>
        </p:nvPicPr>
        <p:blipFill>
          <a:blip r:embed="rId3"/>
          <a:stretch>
            <a:fillRect/>
          </a:stretch>
        </p:blipFill>
        <p:spPr>
          <a:xfrm>
            <a:off x="10868891" y="6500330"/>
            <a:ext cx="1302327" cy="295323"/>
          </a:xfrm>
          <a:prstGeom prst="rect">
            <a:avLst/>
          </a:prstGeom>
        </p:spPr>
      </p:pic>
      <p:sp>
        <p:nvSpPr>
          <p:cNvPr id="14" name="Text Placeholder 14"/>
          <p:cNvSpPr txBox="1">
            <a:spLocks/>
          </p:cNvSpPr>
          <p:nvPr/>
        </p:nvSpPr>
        <p:spPr>
          <a:xfrm>
            <a:off x="792375" y="315936"/>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Vai trò </a:t>
            </a:r>
            <a:r>
              <a:rPr lang="en-US" sz="2900" b="1" dirty="0"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GPU</a:t>
            </a:r>
            <a:endPar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60" y="846560"/>
            <a:ext cx="6010693" cy="5212130"/>
          </a:xfrm>
          <a:prstGeom prst="rect">
            <a:avLst/>
          </a:prstGeom>
        </p:spPr>
      </p:pic>
      <p:sp>
        <p:nvSpPr>
          <p:cNvPr id="3" name="Rectangle 2"/>
          <p:cNvSpPr/>
          <p:nvPr/>
        </p:nvSpPr>
        <p:spPr>
          <a:xfrm>
            <a:off x="2755733" y="5947619"/>
            <a:ext cx="2291012" cy="515526"/>
          </a:xfrm>
          <a:prstGeom prst="rect">
            <a:avLst/>
          </a:prstGeom>
        </p:spPr>
        <p:txBody>
          <a:bodyPr wrap="none">
            <a:spAutoFit/>
          </a:bodyPr>
          <a:lstStyle/>
          <a:p>
            <a:pPr marL="0" indent="0" fontAlgn="auto">
              <a:lnSpc>
                <a:spcPts val="3300"/>
              </a:lnSpc>
              <a:spcBef>
                <a:spcPts val="0"/>
              </a:spcBef>
              <a:spcAft>
                <a:spcPts val="0"/>
              </a:spcAft>
              <a:buNone/>
              <a:defRPr/>
            </a:pPr>
            <a:r>
              <a:rPr lang="en-US"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Băng thông bộ nhớ</a:t>
            </a:r>
          </a:p>
        </p:txBody>
      </p:sp>
      <p:sp>
        <p:nvSpPr>
          <p:cNvPr id="5" name="Rectangle 4"/>
          <p:cNvSpPr/>
          <p:nvPr/>
        </p:nvSpPr>
        <p:spPr>
          <a:xfrm>
            <a:off x="7076087" y="1209472"/>
            <a:ext cx="4691844" cy="1477328"/>
          </a:xfrm>
          <a:prstGeom prst="rect">
            <a:avLst/>
          </a:prstGeom>
        </p:spPr>
        <p:txBody>
          <a:bodyPr wrap="square">
            <a:spAutoFit/>
          </a:bodyPr>
          <a:lstStyle/>
          <a:p>
            <a:pPr marL="285750" indent="-285750" algn="just">
              <a:buFontTx/>
              <a:buChar char="-"/>
            </a:pPr>
            <a:r>
              <a:rPr lang="en-US" dirty="0" smtClean="0"/>
              <a:t>Có </a:t>
            </a:r>
            <a:r>
              <a:rPr lang="en-US" dirty="0"/>
              <a:t>thể xử lý đồng thời nhiều tính toán</a:t>
            </a:r>
            <a:r>
              <a:rPr lang="en-US" dirty="0" smtClean="0"/>
              <a:t>.</a:t>
            </a:r>
          </a:p>
          <a:p>
            <a:pPr marL="285750" indent="-285750" algn="just">
              <a:buFontTx/>
              <a:buChar char="-"/>
            </a:pPr>
            <a:r>
              <a:rPr lang="en-US" dirty="0" smtClean="0"/>
              <a:t>C</a:t>
            </a:r>
            <a:r>
              <a:rPr lang="vi-VN" dirty="0" smtClean="0"/>
              <a:t>ó </a:t>
            </a:r>
            <a:r>
              <a:rPr lang="vi-VN" dirty="0"/>
              <a:t>số lượng core lớn, cho phép tính toán tốt hơn nhiều quy trình song </a:t>
            </a:r>
            <a:r>
              <a:rPr lang="vi-VN" dirty="0" smtClean="0"/>
              <a:t>song</a:t>
            </a:r>
            <a:endParaRPr lang="en-US" dirty="0" smtClean="0"/>
          </a:p>
          <a:p>
            <a:pPr marL="285750" indent="-285750" algn="just">
              <a:buFontTx/>
              <a:buChar char="-"/>
            </a:pPr>
            <a:r>
              <a:rPr lang="en-US" dirty="0" smtClean="0"/>
              <a:t>Băng thông lớn để xử lý lượng dữ liệu khổng lồ</a:t>
            </a:r>
            <a:endParaRPr lang="en-US" dirty="0"/>
          </a:p>
        </p:txBody>
      </p:sp>
    </p:spTree>
    <p:extLst>
      <p:ext uri="{BB962C8B-B14F-4D97-AF65-F5344CB8AC3E}">
        <p14:creationId xmlns:p14="http://schemas.microsoft.com/office/powerpoint/2010/main" val="4051639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0" y="6463145"/>
            <a:ext cx="1080506" cy="394855"/>
          </a:xfrm>
          <a:prstGeom prst="rect">
            <a:avLst/>
          </a:prstGeom>
        </p:spPr>
      </p:pic>
      <p:sp>
        <p:nvSpPr>
          <p:cNvPr id="28" name="Rectangle 27"/>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29" name="Picture 28"/>
          <p:cNvPicPr>
            <a:picLocks noChangeAspect="1"/>
          </p:cNvPicPr>
          <p:nvPr/>
        </p:nvPicPr>
        <p:blipFill>
          <a:blip r:embed="rId3"/>
          <a:stretch>
            <a:fillRect/>
          </a:stretch>
        </p:blipFill>
        <p:spPr>
          <a:xfrm>
            <a:off x="10868891" y="6500330"/>
            <a:ext cx="1302327" cy="295323"/>
          </a:xfrm>
          <a:prstGeom prst="rect">
            <a:avLst/>
          </a:prstGeom>
        </p:spPr>
      </p:pic>
      <p:sp>
        <p:nvSpPr>
          <p:cNvPr id="8" name="Text Placeholder 14"/>
          <p:cNvSpPr txBox="1">
            <a:spLocks/>
          </p:cNvSpPr>
          <p:nvPr/>
        </p:nvSpPr>
        <p:spPr>
          <a:xfrm>
            <a:off x="792375" y="315936"/>
            <a:ext cx="7027322"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err="1"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TensorFlow</a:t>
            </a:r>
            <a:r>
              <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 </a:t>
            </a:r>
            <a:r>
              <a:rPr lang="en-US" sz="2900" b="1" dirty="0"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 </a:t>
            </a:r>
            <a:r>
              <a:rPr lang="en-US" sz="2900" b="1" dirty="0" err="1"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PyTorch</a:t>
            </a:r>
            <a:r>
              <a:rPr lang="en-US" sz="2900" b="1" dirty="0"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 </a:t>
            </a:r>
            <a:endPar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endParaRPr>
          </a:p>
        </p:txBody>
      </p:sp>
      <p:sp>
        <p:nvSpPr>
          <p:cNvPr id="4" name="Rectangle 3"/>
          <p:cNvSpPr/>
          <p:nvPr/>
        </p:nvSpPr>
        <p:spPr>
          <a:xfrm>
            <a:off x="792375" y="1138535"/>
            <a:ext cx="6096000" cy="2554545"/>
          </a:xfrm>
          <a:prstGeom prst="rect">
            <a:avLst/>
          </a:prstGeom>
        </p:spPr>
        <p:txBody>
          <a:bodyPr>
            <a:spAutoFit/>
          </a:bodyPr>
          <a:lstStyle/>
          <a:p>
            <a:pPr marL="342900" indent="-342900" algn="just">
              <a:buFontTx/>
              <a:buChar char="-"/>
            </a:pPr>
            <a:r>
              <a:rPr lang="vi-VN" sz="2000" dirty="0" smtClean="0"/>
              <a:t>TensorFlow </a:t>
            </a:r>
            <a:r>
              <a:rPr lang="vi-VN" sz="2000" dirty="0"/>
              <a:t>có thể chạy trên nhiều CPU cũng như GPU giúp đẩy nhanh quá trình huấn luyện cũng như xử lý dữ liệu thực từ mô mình đã được </a:t>
            </a:r>
            <a:r>
              <a:rPr lang="vi-VN" sz="2000" dirty="0" smtClean="0"/>
              <a:t>học</a:t>
            </a:r>
            <a:endParaRPr lang="en-US" sz="2000" dirty="0" smtClean="0"/>
          </a:p>
          <a:p>
            <a:pPr marL="342900" indent="-342900" algn="just">
              <a:buFontTx/>
              <a:buChar char="-"/>
            </a:pPr>
            <a:r>
              <a:rPr lang="en-US" sz="2000" dirty="0" err="1" smtClean="0"/>
              <a:t>PyTorch</a:t>
            </a:r>
            <a:r>
              <a:rPr lang="en-US" sz="2000" dirty="0" smtClean="0"/>
              <a:t> giống như TF nhưng </a:t>
            </a:r>
            <a:r>
              <a:rPr lang="vi-VN" sz="2000" dirty="0"/>
              <a:t>ngoài ra nó theo cơ chế Dynamic Graphs cho phép giảm thời gian huấn luyện mô hình</a:t>
            </a:r>
            <a:r>
              <a:rPr lang="vi-VN" sz="2000" dirty="0" smtClean="0"/>
              <a:t>.</a:t>
            </a:r>
            <a:r>
              <a:rPr lang="en-US" sz="2000" dirty="0" smtClean="0"/>
              <a:t>(</a:t>
            </a:r>
            <a:r>
              <a:rPr lang="en-US" sz="2000" dirty="0"/>
              <a:t>cho phép mình thay đổi một phần của graph trong lúc nó </a:t>
            </a:r>
            <a:r>
              <a:rPr lang="en-US" sz="2000" dirty="0" smtClean="0"/>
              <a:t>chạy)</a:t>
            </a:r>
            <a:endParaRPr lang="en-US" sz="2000" dirty="0"/>
          </a:p>
        </p:txBody>
      </p:sp>
      <p:pic>
        <p:nvPicPr>
          <p:cNvPr id="9" name="Picture 8"/>
          <p:cNvPicPr>
            <a:picLocks noChangeAspect="1"/>
          </p:cNvPicPr>
          <p:nvPr/>
        </p:nvPicPr>
        <p:blipFill>
          <a:blip r:embed="rId4"/>
          <a:stretch>
            <a:fillRect/>
          </a:stretch>
        </p:blipFill>
        <p:spPr>
          <a:xfrm>
            <a:off x="6888375" y="956785"/>
            <a:ext cx="5211990" cy="2736295"/>
          </a:xfrm>
          <a:prstGeom prst="rect">
            <a:avLst/>
          </a:prstGeom>
        </p:spPr>
      </p:pic>
    </p:spTree>
    <p:extLst>
      <p:ext uri="{BB962C8B-B14F-4D97-AF65-F5344CB8AC3E}">
        <p14:creationId xmlns:p14="http://schemas.microsoft.com/office/powerpoint/2010/main" val="2238737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0" y="6463145"/>
            <a:ext cx="1080506" cy="394855"/>
          </a:xfrm>
          <a:prstGeom prst="rect">
            <a:avLst/>
          </a:prstGeom>
        </p:spPr>
      </p:pic>
      <p:sp>
        <p:nvSpPr>
          <p:cNvPr id="28" name="Rectangle 27"/>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29" name="Picture 28"/>
          <p:cNvPicPr>
            <a:picLocks noChangeAspect="1"/>
          </p:cNvPicPr>
          <p:nvPr/>
        </p:nvPicPr>
        <p:blipFill>
          <a:blip r:embed="rId3"/>
          <a:stretch>
            <a:fillRect/>
          </a:stretch>
        </p:blipFill>
        <p:spPr>
          <a:xfrm>
            <a:off x="10868891" y="6500330"/>
            <a:ext cx="1302327" cy="295323"/>
          </a:xfrm>
          <a:prstGeom prst="rect">
            <a:avLst/>
          </a:prstGeom>
        </p:spPr>
      </p:pic>
      <p:sp>
        <p:nvSpPr>
          <p:cNvPr id="8" name="Text Placeholder 14"/>
          <p:cNvSpPr txBox="1">
            <a:spLocks/>
          </p:cNvSpPr>
          <p:nvPr/>
        </p:nvSpPr>
        <p:spPr>
          <a:xfrm>
            <a:off x="792375" y="315936"/>
            <a:ext cx="7027322"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Load </a:t>
            </a:r>
            <a:r>
              <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dữ liệu trên DGX  </a:t>
            </a:r>
          </a:p>
        </p:txBody>
      </p:sp>
      <p:sp>
        <p:nvSpPr>
          <p:cNvPr id="4" name="Rectangle 3"/>
          <p:cNvSpPr/>
          <p:nvPr/>
        </p:nvSpPr>
        <p:spPr>
          <a:xfrm>
            <a:off x="792374" y="1138535"/>
            <a:ext cx="6934949" cy="1015663"/>
          </a:xfrm>
          <a:prstGeom prst="rect">
            <a:avLst/>
          </a:prstGeom>
        </p:spPr>
        <p:txBody>
          <a:bodyPr wrap="square">
            <a:spAutoFit/>
          </a:bodyPr>
          <a:lstStyle/>
          <a:p>
            <a:pPr marL="342900" indent="-342900" algn="just">
              <a:buFontTx/>
              <a:buChar char="-"/>
            </a:pPr>
            <a:r>
              <a:rPr lang="en-US" sz="2000" dirty="0" smtClean="0"/>
              <a:t>HDFS client: truy cập thẳng đến </a:t>
            </a:r>
            <a:r>
              <a:rPr lang="en-US" sz="2000" dirty="0" err="1" smtClean="0"/>
              <a:t>hdfs</a:t>
            </a:r>
            <a:r>
              <a:rPr lang="en-US" sz="2000" dirty="0" smtClean="0"/>
              <a:t> thông qua cơ chế riêng</a:t>
            </a:r>
          </a:p>
          <a:p>
            <a:pPr marL="342900" indent="-342900" algn="just">
              <a:buFontTx/>
              <a:buChar char="-"/>
            </a:pPr>
            <a:r>
              <a:rPr lang="en-US" sz="2000" dirty="0" smtClean="0"/>
              <a:t>Khác biệt so với zeppelin là </a:t>
            </a:r>
            <a:r>
              <a:rPr lang="en-US" sz="2000" dirty="0"/>
              <a:t>phải khai báo </a:t>
            </a:r>
            <a:r>
              <a:rPr lang="en-US" sz="2000" dirty="0" err="1"/>
              <a:t>InsecureClient</a:t>
            </a:r>
            <a:endParaRPr lang="en-US" sz="2000" dirty="0" smtClean="0"/>
          </a:p>
        </p:txBody>
      </p:sp>
      <p:pic>
        <p:nvPicPr>
          <p:cNvPr id="2" name="Picture 1"/>
          <p:cNvPicPr>
            <a:picLocks noChangeAspect="1"/>
          </p:cNvPicPr>
          <p:nvPr/>
        </p:nvPicPr>
        <p:blipFill>
          <a:blip r:embed="rId4"/>
          <a:stretch>
            <a:fillRect/>
          </a:stretch>
        </p:blipFill>
        <p:spPr>
          <a:xfrm>
            <a:off x="1830217" y="2606272"/>
            <a:ext cx="7781904" cy="3667334"/>
          </a:xfrm>
          <a:prstGeom prst="rect">
            <a:avLst/>
          </a:prstGeom>
        </p:spPr>
      </p:pic>
    </p:spTree>
    <p:extLst>
      <p:ext uri="{BB962C8B-B14F-4D97-AF65-F5344CB8AC3E}">
        <p14:creationId xmlns:p14="http://schemas.microsoft.com/office/powerpoint/2010/main" val="107543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0" y="6463145"/>
            <a:ext cx="1080506" cy="394855"/>
          </a:xfrm>
          <a:prstGeom prst="rect">
            <a:avLst/>
          </a:prstGeom>
        </p:spPr>
      </p:pic>
      <p:sp>
        <p:nvSpPr>
          <p:cNvPr id="28" name="Rectangle 27"/>
          <p:cNvSpPr/>
          <p:nvPr/>
        </p:nvSpPr>
        <p:spPr>
          <a:xfrm>
            <a:off x="1080506" y="6463145"/>
            <a:ext cx="11111494" cy="394855"/>
          </a:xfrm>
          <a:prstGeom prst="rect">
            <a:avLst/>
          </a:prstGeom>
          <a:gradFill flip="none" rotWithShape="1">
            <a:gsLst>
              <a:gs pos="0">
                <a:schemeClr val="accent5">
                  <a:lumMod val="0"/>
                  <a:lumOff val="100000"/>
                </a:schemeClr>
              </a:gs>
              <a:gs pos="18000">
                <a:schemeClr val="accent5">
                  <a:lumMod val="0"/>
                  <a:lumOff val="100000"/>
                </a:schemeClr>
              </a:gs>
              <a:gs pos="100000">
                <a:srgbClr val="E3092C"/>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dirty="0" err="1">
                <a:latin typeface="Segoe UI" panose="020B0502040204020203" pitchFamily="34" charset="0"/>
                <a:cs typeface="Segoe UI" panose="020B0502040204020203" pitchFamily="34" charset="0"/>
              </a:rPr>
              <a:t>Viettel</a:t>
            </a:r>
            <a:r>
              <a:rPr lang="en-US" sz="1200" baseline="0" dirty="0">
                <a:latin typeface="Segoe UI" panose="020B0502040204020203" pitchFamily="34" charset="0"/>
                <a:cs typeface="Segoe UI" panose="020B0502040204020203" pitchFamily="34" charset="0"/>
              </a:rPr>
              <a:t> Data Analytics Center</a:t>
            </a:r>
            <a:endParaRPr lang="vi-VN" sz="1200" dirty="0">
              <a:latin typeface="Segoe UI" panose="020B0502040204020203" pitchFamily="34" charset="0"/>
              <a:cs typeface="Segoe UI" panose="020B0502040204020203" pitchFamily="34" charset="0"/>
            </a:endParaRPr>
          </a:p>
        </p:txBody>
      </p:sp>
      <p:pic>
        <p:nvPicPr>
          <p:cNvPr id="29" name="Picture 28"/>
          <p:cNvPicPr>
            <a:picLocks noChangeAspect="1"/>
          </p:cNvPicPr>
          <p:nvPr/>
        </p:nvPicPr>
        <p:blipFill>
          <a:blip r:embed="rId3"/>
          <a:stretch>
            <a:fillRect/>
          </a:stretch>
        </p:blipFill>
        <p:spPr>
          <a:xfrm>
            <a:off x="10868891" y="6500330"/>
            <a:ext cx="1302327" cy="295323"/>
          </a:xfrm>
          <a:prstGeom prst="rect">
            <a:avLst/>
          </a:prstGeom>
        </p:spPr>
      </p:pic>
      <p:sp>
        <p:nvSpPr>
          <p:cNvPr id="8" name="Text Placeholder 14"/>
          <p:cNvSpPr txBox="1">
            <a:spLocks/>
          </p:cNvSpPr>
          <p:nvPr/>
        </p:nvSpPr>
        <p:spPr>
          <a:xfrm>
            <a:off x="792375" y="315936"/>
            <a:ext cx="7027322"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2900" b="1" dirty="0" smtClean="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Load </a:t>
            </a:r>
            <a:r>
              <a:rPr lang="en-US" sz="2900" b="1" dirty="0">
                <a:gradFill>
                  <a:gsLst>
                    <a:gs pos="0">
                      <a:srgbClr val="FF0000"/>
                    </a:gs>
                    <a:gs pos="100000">
                      <a:srgbClr val="262626"/>
                    </a:gs>
                  </a:gsLst>
                  <a:lin ang="13500000" scaled="1"/>
                </a:gradFill>
                <a:latin typeface="Segoe UI" panose="020B0502040204020203" pitchFamily="34" charset="0"/>
                <a:ea typeface="Lato Black" charset="0"/>
                <a:cs typeface="Segoe UI" panose="020B0502040204020203" pitchFamily="34" charset="0"/>
              </a:rPr>
              <a:t>dữ liệu trên DGX  </a:t>
            </a:r>
          </a:p>
        </p:txBody>
      </p:sp>
      <p:sp>
        <p:nvSpPr>
          <p:cNvPr id="4" name="Rectangle 3"/>
          <p:cNvSpPr/>
          <p:nvPr/>
        </p:nvSpPr>
        <p:spPr>
          <a:xfrm>
            <a:off x="792375" y="1138535"/>
            <a:ext cx="6096000" cy="400110"/>
          </a:xfrm>
          <a:prstGeom prst="rect">
            <a:avLst/>
          </a:prstGeom>
        </p:spPr>
        <p:txBody>
          <a:bodyPr>
            <a:spAutoFit/>
          </a:bodyPr>
          <a:lstStyle/>
          <a:p>
            <a:pPr marL="342900" indent="-342900" algn="just">
              <a:buFontTx/>
              <a:buChar char="-"/>
            </a:pPr>
            <a:r>
              <a:rPr lang="en-US" sz="2000" dirty="0" smtClean="0"/>
              <a:t>JDBC: Load dữ liệu thông qua thrift</a:t>
            </a:r>
          </a:p>
        </p:txBody>
      </p:sp>
      <p:pic>
        <p:nvPicPr>
          <p:cNvPr id="3" name="Picture 2"/>
          <p:cNvPicPr>
            <a:picLocks noChangeAspect="1"/>
          </p:cNvPicPr>
          <p:nvPr/>
        </p:nvPicPr>
        <p:blipFill>
          <a:blip r:embed="rId4"/>
          <a:stretch>
            <a:fillRect/>
          </a:stretch>
        </p:blipFill>
        <p:spPr>
          <a:xfrm>
            <a:off x="2651236" y="1639774"/>
            <a:ext cx="6814736" cy="4654475"/>
          </a:xfrm>
          <a:prstGeom prst="rect">
            <a:avLst/>
          </a:prstGeom>
        </p:spPr>
      </p:pic>
    </p:spTree>
    <p:extLst>
      <p:ext uri="{BB962C8B-B14F-4D97-AF65-F5344CB8AC3E}">
        <p14:creationId xmlns:p14="http://schemas.microsoft.com/office/powerpoint/2010/main" val="192400917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696464"/>
      </a:dk2>
      <a:lt2>
        <a:srgbClr val="E9E5DC"/>
      </a:lt2>
      <a:accent1>
        <a:srgbClr val="C5112A"/>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109191</TotalTime>
  <Words>571</Words>
  <Application>Microsoft Office PowerPoint</Application>
  <PresentationFormat>Widescreen</PresentationFormat>
  <Paragraphs>78</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Lato Black</vt:lpstr>
      <vt:lpstr>Calibri</vt:lpstr>
      <vt:lpstr>Arial</vt:lpstr>
      <vt:lpstr>Lato</vt:lpstr>
      <vt:lpstr>Segoe UI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SimpleSmart</dc:creator>
  <cp:lastModifiedBy>cntt_hientx</cp:lastModifiedBy>
  <cp:revision>3169</cp:revision>
  <dcterms:created xsi:type="dcterms:W3CDTF">2015-02-03T13:50:57Z</dcterms:created>
  <dcterms:modified xsi:type="dcterms:W3CDTF">2021-04-20T13:09:58Z</dcterms:modified>
</cp:coreProperties>
</file>